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9" r:id="rId3"/>
    <p:sldId id="263" r:id="rId4"/>
    <p:sldId id="257" r:id="rId5"/>
    <p:sldId id="259" r:id="rId6"/>
    <p:sldId id="273" r:id="rId7"/>
    <p:sldId id="274" r:id="rId8"/>
    <p:sldId id="270" r:id="rId9"/>
    <p:sldId id="262" r:id="rId10"/>
    <p:sldId id="272" r:id="rId11"/>
    <p:sldId id="260" r:id="rId12"/>
    <p:sldId id="258" r:id="rId13"/>
    <p:sldId id="267" r:id="rId14"/>
    <p:sldId id="266" r:id="rId15"/>
    <p:sldId id="264" r:id="rId16"/>
    <p:sldId id="265" r:id="rId17"/>
    <p:sldId id="271" r:id="rId1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30" userDrawn="1">
          <p15:clr>
            <a:srgbClr val="A4A3A4"/>
          </p15:clr>
        </p15:guide>
        <p15:guide id="3" pos="7650" userDrawn="1">
          <p15:clr>
            <a:srgbClr val="A4A3A4"/>
          </p15:clr>
        </p15:guide>
        <p15:guide id="4" orient="horz" pos="42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7" autoAdjust="0"/>
  </p:normalViewPr>
  <p:slideViewPr>
    <p:cSldViewPr>
      <p:cViewPr>
        <p:scale>
          <a:sx n="66" d="100"/>
          <a:sy n="66" d="100"/>
        </p:scale>
        <p:origin x="1386" y="948"/>
      </p:cViewPr>
      <p:guideLst>
        <p:guide orient="horz"/>
        <p:guide pos="30"/>
        <p:guide pos="7650"/>
        <p:guide orient="horz" pos="429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6BC9DC-9AFA-4F48-AD71-7FE734A7E3C3}" type="datetimeFigureOut">
              <a:rPr lang="uk-UA" smtClean="0"/>
              <a:pPr/>
              <a:t>18.09.2019</a:t>
            </a:fld>
            <a:endParaRPr lang="uk-UA"/>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29CFD-5DBC-4AC6-9D14-7113C39105C5}"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42D29CFD-5DBC-4AC6-9D14-7113C39105C5}" type="slidenum">
              <a:rPr lang="uk-UA" smtClean="0"/>
              <a:pPr/>
              <a:t>1</a:t>
            </a:fld>
            <a:endParaRPr lang="uk-U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42D29CFD-5DBC-4AC6-9D14-7113C39105C5}" type="slidenum">
              <a:rPr lang="uk-UA" smtClean="0"/>
              <a:pPr/>
              <a:t>2</a:t>
            </a:fld>
            <a:endParaRPr lang="uk-U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42D29CFD-5DBC-4AC6-9D14-7113C39105C5}" type="slidenum">
              <a:rPr lang="uk-UA" smtClean="0"/>
              <a:pPr/>
              <a:t>4</a:t>
            </a:fld>
            <a:endParaRPr lang="uk-U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42D29CFD-5DBC-4AC6-9D14-7113C39105C5}" type="slidenum">
              <a:rPr lang="uk-UA" smtClean="0"/>
              <a:pPr/>
              <a:t>11</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8"/>
            <a:ext cx="103632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71475" indent="0" algn="ctr">
              <a:buNone/>
              <a:defRPr>
                <a:solidFill>
                  <a:schemeClr val="tx1">
                    <a:tint val="75000"/>
                  </a:schemeClr>
                </a:solidFill>
              </a:defRPr>
            </a:lvl2pPr>
            <a:lvl3pPr marL="742950" indent="0" algn="ctr">
              <a:buNone/>
              <a:defRPr>
                <a:solidFill>
                  <a:schemeClr val="tx1">
                    <a:tint val="75000"/>
                  </a:schemeClr>
                </a:solidFill>
              </a:defRPr>
            </a:lvl3pPr>
            <a:lvl4pPr marL="1114425" indent="0" algn="ctr">
              <a:buNone/>
              <a:defRPr>
                <a:solidFill>
                  <a:schemeClr val="tx1">
                    <a:tint val="75000"/>
                  </a:schemeClr>
                </a:solidFill>
              </a:defRPr>
            </a:lvl4pPr>
            <a:lvl5pPr marL="1485900" indent="0" algn="ctr">
              <a:buNone/>
              <a:defRPr>
                <a:solidFill>
                  <a:schemeClr val="tx1">
                    <a:tint val="75000"/>
                  </a:schemeClr>
                </a:solidFill>
              </a:defRPr>
            </a:lvl5pPr>
            <a:lvl6pPr marL="1857375" indent="0" algn="ctr">
              <a:buNone/>
              <a:defRPr>
                <a:solidFill>
                  <a:schemeClr val="tx1">
                    <a:tint val="75000"/>
                  </a:schemeClr>
                </a:solidFill>
              </a:defRPr>
            </a:lvl6pPr>
            <a:lvl7pPr marL="2228850" indent="0" algn="ctr">
              <a:buNone/>
              <a:defRPr>
                <a:solidFill>
                  <a:schemeClr val="tx1">
                    <a:tint val="75000"/>
                  </a:schemeClr>
                </a:solidFill>
              </a:defRPr>
            </a:lvl7pPr>
            <a:lvl8pPr marL="2600325" indent="0" algn="ctr">
              <a:buNone/>
              <a:defRPr>
                <a:solidFill>
                  <a:schemeClr val="tx1">
                    <a:tint val="75000"/>
                  </a:schemeClr>
                </a:solidFill>
              </a:defRPr>
            </a:lvl8pPr>
            <a:lvl9pPr marL="29718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C97B39D6-F45A-4272-8465-3F8DFD1A7D47}" type="datetimeFigureOut">
              <a:rPr lang="uk-UA" smtClean="0"/>
              <a:pPr/>
              <a:t>18.09.2019</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56F4402-B55F-4A17-BE89-D4A029BFD04F}" type="slidenum">
              <a:rPr lang="uk-UA" smtClean="0"/>
              <a:pPr/>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97B39D6-F45A-4272-8465-3F8DFD1A7D47}" type="datetimeFigureOut">
              <a:rPr lang="uk-UA" smtClean="0"/>
              <a:pPr/>
              <a:t>18.09.2019</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56F4402-B55F-4A17-BE89-D4A029BFD04F}" type="slidenum">
              <a:rPr lang="uk-UA" smtClean="0"/>
              <a:pPr/>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1"/>
            <a:ext cx="27432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609600" y="274641"/>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97B39D6-F45A-4272-8465-3F8DFD1A7D47}" type="datetimeFigureOut">
              <a:rPr lang="uk-UA" smtClean="0"/>
              <a:pPr/>
              <a:t>18.09.2019</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56F4402-B55F-4A17-BE89-D4A029BFD04F}" type="slidenum">
              <a:rPr lang="uk-UA" smtClean="0"/>
              <a:pPr/>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C97B39D6-F45A-4272-8465-3F8DFD1A7D47}" type="datetimeFigureOut">
              <a:rPr lang="uk-UA" smtClean="0"/>
              <a:pPr/>
              <a:t>18.09.2019</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56F4402-B55F-4A17-BE89-D4A029BFD04F}" type="slidenum">
              <a:rPr lang="uk-UA" smtClean="0"/>
              <a:pPr/>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3"/>
            <a:ext cx="10363200" cy="1362075"/>
          </a:xfrm>
        </p:spPr>
        <p:txBody>
          <a:bodyPr anchor="t"/>
          <a:lstStyle>
            <a:lvl1pPr algn="l">
              <a:defRPr sz="3250" b="1" cap="all"/>
            </a:lvl1pPr>
          </a:lstStyle>
          <a:p>
            <a:r>
              <a:rPr lang="ru-RU" smtClean="0"/>
              <a:t>Образец заголовка</a:t>
            </a:r>
            <a:endParaRPr lang="uk-UA"/>
          </a:p>
        </p:txBody>
      </p:sp>
      <p:sp>
        <p:nvSpPr>
          <p:cNvPr id="3" name="Текст 2"/>
          <p:cNvSpPr>
            <a:spLocks noGrp="1"/>
          </p:cNvSpPr>
          <p:nvPr>
            <p:ph type="body" idx="1"/>
          </p:nvPr>
        </p:nvSpPr>
        <p:spPr>
          <a:xfrm>
            <a:off x="963084" y="2906713"/>
            <a:ext cx="10363200" cy="1500187"/>
          </a:xfrm>
        </p:spPr>
        <p:txBody>
          <a:bodyPr anchor="b"/>
          <a:lstStyle>
            <a:lvl1pPr marL="0" indent="0">
              <a:buNone/>
              <a:defRPr sz="1625">
                <a:solidFill>
                  <a:schemeClr val="tx1">
                    <a:tint val="75000"/>
                  </a:schemeClr>
                </a:solidFill>
              </a:defRPr>
            </a:lvl1pPr>
            <a:lvl2pPr marL="371475" indent="0">
              <a:buNone/>
              <a:defRPr sz="1463">
                <a:solidFill>
                  <a:schemeClr val="tx1">
                    <a:tint val="75000"/>
                  </a:schemeClr>
                </a:solidFill>
              </a:defRPr>
            </a:lvl2pPr>
            <a:lvl3pPr marL="742950" indent="0">
              <a:buNone/>
              <a:defRPr sz="1300">
                <a:solidFill>
                  <a:schemeClr val="tx1">
                    <a:tint val="75000"/>
                  </a:schemeClr>
                </a:solidFill>
              </a:defRPr>
            </a:lvl3pPr>
            <a:lvl4pPr marL="1114425" indent="0">
              <a:buNone/>
              <a:defRPr sz="1138">
                <a:solidFill>
                  <a:schemeClr val="tx1">
                    <a:tint val="75000"/>
                  </a:schemeClr>
                </a:solidFill>
              </a:defRPr>
            </a:lvl4pPr>
            <a:lvl5pPr marL="1485900" indent="0">
              <a:buNone/>
              <a:defRPr sz="1138">
                <a:solidFill>
                  <a:schemeClr val="tx1">
                    <a:tint val="75000"/>
                  </a:schemeClr>
                </a:solidFill>
              </a:defRPr>
            </a:lvl5pPr>
            <a:lvl6pPr marL="1857375" indent="0">
              <a:buNone/>
              <a:defRPr sz="1138">
                <a:solidFill>
                  <a:schemeClr val="tx1">
                    <a:tint val="75000"/>
                  </a:schemeClr>
                </a:solidFill>
              </a:defRPr>
            </a:lvl6pPr>
            <a:lvl7pPr marL="2228850" indent="0">
              <a:buNone/>
              <a:defRPr sz="1138">
                <a:solidFill>
                  <a:schemeClr val="tx1">
                    <a:tint val="75000"/>
                  </a:schemeClr>
                </a:solidFill>
              </a:defRPr>
            </a:lvl7pPr>
            <a:lvl8pPr marL="2600325" indent="0">
              <a:buNone/>
              <a:defRPr sz="1138">
                <a:solidFill>
                  <a:schemeClr val="tx1">
                    <a:tint val="75000"/>
                  </a:schemeClr>
                </a:solidFill>
              </a:defRPr>
            </a:lvl8pPr>
            <a:lvl9pPr marL="2971800" indent="0">
              <a:buNone/>
              <a:defRPr sz="1138">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97B39D6-F45A-4272-8465-3F8DFD1A7D47}" type="datetimeFigureOut">
              <a:rPr lang="uk-UA" smtClean="0"/>
              <a:pPr/>
              <a:t>18.09.2019</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56F4402-B55F-4A17-BE89-D4A029BFD04F}" type="slidenum">
              <a:rPr lang="uk-UA" smtClean="0"/>
              <a:pPr/>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609600" y="1600203"/>
            <a:ext cx="538480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6197600" y="1600203"/>
            <a:ext cx="538480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C97B39D6-F45A-4272-8465-3F8DFD1A7D47}" type="datetimeFigureOut">
              <a:rPr lang="uk-UA" smtClean="0"/>
              <a:pPr/>
              <a:t>18.09.2019</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56F4402-B55F-4A17-BE89-D4A029BFD04F}" type="slidenum">
              <a:rPr lang="uk-UA" smtClean="0"/>
              <a:pPr/>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609600" y="1535113"/>
            <a:ext cx="5386917"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93369" y="1535113"/>
            <a:ext cx="5389033"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ru-RU" smtClean="0"/>
              <a:t>Образец текста</a:t>
            </a:r>
          </a:p>
        </p:txBody>
      </p:sp>
      <p:sp>
        <p:nvSpPr>
          <p:cNvPr id="6" name="Содержимое 5"/>
          <p:cNvSpPr>
            <a:spLocks noGrp="1"/>
          </p:cNvSpPr>
          <p:nvPr>
            <p:ph sz="quarter" idx="4"/>
          </p:nvPr>
        </p:nvSpPr>
        <p:spPr>
          <a:xfrm>
            <a:off x="6193369" y="2174875"/>
            <a:ext cx="5389033"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C97B39D6-F45A-4272-8465-3F8DFD1A7D47}" type="datetimeFigureOut">
              <a:rPr lang="uk-UA" smtClean="0"/>
              <a:pPr/>
              <a:t>18.09.2019</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456F4402-B55F-4A17-BE89-D4A029BFD04F}" type="slidenum">
              <a:rPr lang="uk-UA" smtClean="0"/>
              <a:pPr/>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C97B39D6-F45A-4272-8465-3F8DFD1A7D47}" type="datetimeFigureOut">
              <a:rPr lang="uk-UA" smtClean="0"/>
              <a:pPr/>
              <a:t>18.09.2019</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456F4402-B55F-4A17-BE89-D4A029BFD04F}" type="slidenum">
              <a:rPr lang="uk-UA" smtClean="0"/>
              <a:pPr/>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97B39D6-F45A-4272-8465-3F8DFD1A7D47}" type="datetimeFigureOut">
              <a:rPr lang="uk-UA" smtClean="0"/>
              <a:pPr/>
              <a:t>18.09.2019</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456F4402-B55F-4A17-BE89-D4A029BFD04F}" type="slidenum">
              <a:rPr lang="uk-UA" smtClean="0"/>
              <a:pPr/>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1625" b="1"/>
            </a:lvl1pPr>
          </a:lstStyle>
          <a:p>
            <a:r>
              <a:rPr lang="ru-RU" smtClean="0"/>
              <a:t>Образец заголовка</a:t>
            </a:r>
            <a:endParaRPr lang="uk-UA"/>
          </a:p>
        </p:txBody>
      </p:sp>
      <p:sp>
        <p:nvSpPr>
          <p:cNvPr id="3" name="Содержимое 2"/>
          <p:cNvSpPr>
            <a:spLocks noGrp="1"/>
          </p:cNvSpPr>
          <p:nvPr>
            <p:ph idx="1"/>
          </p:nvPr>
        </p:nvSpPr>
        <p:spPr>
          <a:xfrm>
            <a:off x="4766734" y="273053"/>
            <a:ext cx="6815666"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609601" y="1435103"/>
            <a:ext cx="4011084"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ru-RU" smtClean="0"/>
              <a:t>Образец текста</a:t>
            </a:r>
          </a:p>
        </p:txBody>
      </p:sp>
      <p:sp>
        <p:nvSpPr>
          <p:cNvPr id="5" name="Дата 4"/>
          <p:cNvSpPr>
            <a:spLocks noGrp="1"/>
          </p:cNvSpPr>
          <p:nvPr>
            <p:ph type="dt" sz="half" idx="10"/>
          </p:nvPr>
        </p:nvSpPr>
        <p:spPr/>
        <p:txBody>
          <a:bodyPr/>
          <a:lstStyle/>
          <a:p>
            <a:fld id="{C97B39D6-F45A-4272-8465-3F8DFD1A7D47}" type="datetimeFigureOut">
              <a:rPr lang="uk-UA" smtClean="0"/>
              <a:pPr/>
              <a:t>18.09.2019</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56F4402-B55F-4A17-BE89-D4A029BFD04F}" type="slidenum">
              <a:rPr lang="uk-UA" smtClean="0"/>
              <a:pPr/>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1625" b="1"/>
            </a:lvl1pPr>
          </a:lstStyle>
          <a:p>
            <a:r>
              <a:rPr lang="ru-RU" smtClean="0"/>
              <a:t>Образец заголовка</a:t>
            </a:r>
            <a:endParaRPr lang="uk-UA"/>
          </a:p>
        </p:txBody>
      </p:sp>
      <p:sp>
        <p:nvSpPr>
          <p:cNvPr id="3" name="Рисунок 2"/>
          <p:cNvSpPr>
            <a:spLocks noGrp="1"/>
          </p:cNvSpPr>
          <p:nvPr>
            <p:ph type="pic" idx="1"/>
          </p:nvPr>
        </p:nvSpPr>
        <p:spPr>
          <a:xfrm>
            <a:off x="2389717" y="612775"/>
            <a:ext cx="73152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uk-UA"/>
          </a:p>
        </p:txBody>
      </p:sp>
      <p:sp>
        <p:nvSpPr>
          <p:cNvPr id="4" name="Текст 3"/>
          <p:cNvSpPr>
            <a:spLocks noGrp="1"/>
          </p:cNvSpPr>
          <p:nvPr>
            <p:ph type="body" sz="half" idx="2"/>
          </p:nvPr>
        </p:nvSpPr>
        <p:spPr>
          <a:xfrm>
            <a:off x="2389717" y="5367338"/>
            <a:ext cx="73152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ru-RU" smtClean="0"/>
              <a:t>Образец текста</a:t>
            </a:r>
          </a:p>
        </p:txBody>
      </p:sp>
      <p:sp>
        <p:nvSpPr>
          <p:cNvPr id="5" name="Дата 4"/>
          <p:cNvSpPr>
            <a:spLocks noGrp="1"/>
          </p:cNvSpPr>
          <p:nvPr>
            <p:ph type="dt" sz="half" idx="10"/>
          </p:nvPr>
        </p:nvSpPr>
        <p:spPr/>
        <p:txBody>
          <a:bodyPr/>
          <a:lstStyle/>
          <a:p>
            <a:fld id="{C97B39D6-F45A-4272-8465-3F8DFD1A7D47}" type="datetimeFigureOut">
              <a:rPr lang="uk-UA" smtClean="0"/>
              <a:pPr/>
              <a:t>18.09.2019</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56F4402-B55F-4A17-BE89-D4A029BFD04F}" type="slidenum">
              <a:rPr lang="uk-UA" smtClean="0"/>
              <a:pPr/>
              <a:t>‹#›</a:t>
            </a:fld>
            <a:endParaRPr lang="uk-UA"/>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C97B39D6-F45A-4272-8465-3F8DFD1A7D47}" type="datetimeFigureOut">
              <a:rPr lang="uk-UA" smtClean="0"/>
              <a:pPr/>
              <a:t>18.09.2019</a:t>
            </a:fld>
            <a:endParaRPr lang="uk-UA"/>
          </a:p>
        </p:txBody>
      </p:sp>
      <p:sp>
        <p:nvSpPr>
          <p:cNvPr id="5" name="Нижний колонтитул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456F4402-B55F-4A17-BE89-D4A029BFD04F}"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xStyles>
    <p:titleStyle>
      <a:lvl1pPr algn="ctr" defTabSz="742950" rtl="0" eaLnBrk="1" latinLnBrk="0" hangingPunct="1">
        <a:spcBef>
          <a:spcPct val="0"/>
        </a:spcBef>
        <a:buNone/>
        <a:defRPr sz="3575" kern="1200">
          <a:solidFill>
            <a:schemeClr val="tx1"/>
          </a:solidFill>
          <a:latin typeface="+mj-lt"/>
          <a:ea typeface="+mj-ea"/>
          <a:cs typeface="+mj-cs"/>
        </a:defRPr>
      </a:lvl1pPr>
    </p:titleStyle>
    <p:bodyStyle>
      <a:lvl1pPr marL="278606" indent="-278606" algn="l" defTabSz="74295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603647" indent="-232172" algn="l" defTabSz="742950" rtl="0" eaLnBrk="1" latinLnBrk="0" hangingPunct="1">
        <a:spcBef>
          <a:spcPct val="20000"/>
        </a:spcBef>
        <a:buFont typeface="Arial" pitchFamily="34" charset="0"/>
        <a:buChar char="–"/>
        <a:defRPr sz="2275" kern="1200">
          <a:solidFill>
            <a:schemeClr val="tx1"/>
          </a:solidFill>
          <a:latin typeface="+mn-lt"/>
          <a:ea typeface="+mn-ea"/>
          <a:cs typeface="+mn-cs"/>
        </a:defRPr>
      </a:lvl2pPr>
      <a:lvl3pPr marL="928688" indent="-185738" algn="l" defTabSz="742950" rtl="0" eaLnBrk="1" latinLnBrk="0" hangingPunct="1">
        <a:spcBef>
          <a:spcPct val="20000"/>
        </a:spcBef>
        <a:buFont typeface="Arial" pitchFamily="34" charset="0"/>
        <a:buChar char="•"/>
        <a:defRPr sz="1950" kern="1200">
          <a:solidFill>
            <a:schemeClr val="tx1"/>
          </a:solidFill>
          <a:latin typeface="+mn-lt"/>
          <a:ea typeface="+mn-ea"/>
          <a:cs typeface="+mn-cs"/>
        </a:defRPr>
      </a:lvl3pPr>
      <a:lvl4pPr marL="1300163"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4pPr>
      <a:lvl5pPr marL="1671638"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5pPr>
      <a:lvl6pPr marL="2043113"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6pPr>
      <a:lvl7pPr marL="2414588"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7pPr>
      <a:lvl8pPr marL="2786063"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8pPr>
      <a:lvl9pPr marL="3157538"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9pPr>
    </p:bodyStyle>
    <p:otherStyle>
      <a:defPPr>
        <a:defRPr lang="uk-UA"/>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04195" y="-215807"/>
            <a:ext cx="10970198" cy="702324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uk-UA" sz="7800" b="1" dirty="0">
                <a:ln w="12700">
                  <a:solidFill>
                    <a:schemeClr val="tx2">
                      <a:satMod val="155000"/>
                    </a:schemeClr>
                  </a:solidFill>
                  <a:prstDash val="solid"/>
                </a:ln>
                <a:solidFill>
                  <a:schemeClr val="tx1"/>
                </a:solidFill>
                <a:effectLst>
                  <a:glow rad="101600">
                    <a:schemeClr val="bg2">
                      <a:alpha val="40000"/>
                    </a:schemeClr>
                  </a:glow>
                  <a:outerShdw blurRad="41275" dist="20320" dir="1800000" algn="tl" rotWithShape="0">
                    <a:srgbClr val="000000">
                      <a:alpha val="40000"/>
                    </a:srgbClr>
                  </a:outerShdw>
                </a:effectLst>
                <a:latin typeface="Times New Roman" pitchFamily="18" charset="0"/>
                <a:cs typeface="Times New Roman" pitchFamily="18" charset="0"/>
              </a:rPr>
              <a:t>Перечинський районний суд Закарпатської області</a:t>
            </a:r>
            <a:endParaRPr lang="uk-UA" sz="7800" b="1" dirty="0">
              <a:ln w="12700">
                <a:solidFill>
                  <a:schemeClr val="tx2">
                    <a:satMod val="155000"/>
                  </a:schemeClr>
                </a:solidFill>
                <a:prstDash val="solid"/>
              </a:ln>
              <a:solidFill>
                <a:schemeClr val="tx1"/>
              </a:solidFill>
              <a:effectLst>
                <a:glow rad="101600">
                  <a:schemeClr val="bg2">
                    <a:alpha val="40000"/>
                  </a:schemeClr>
                </a:glow>
                <a:outerShdw blurRad="41275" dist="20320" dir="1800000" algn="tl" rotWithShape="0">
                  <a:srgbClr val="000000">
                    <a:alpha val="40000"/>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55439" y="1052736"/>
            <a:ext cx="10081121" cy="4824536"/>
          </a:xfrm>
          <a:prstGeom prst="rect">
            <a:avLst/>
          </a:prstGeom>
          <a:solidFill>
            <a:schemeClr val="accent1">
              <a:lumMod val="20000"/>
              <a:lumOff val="80000"/>
              <a:alpha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uk-UA" sz="2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сексуальний</a:t>
            </a:r>
            <a:r>
              <a:rPr lang="uk-UA" sz="26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uk-UA" sz="26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(принизливі погляди, жести, образливі рухи тіла, прізвиська та образи сексуального характеру, зйомки у переодягальнях, поширення образливих чуток, сексуальні погрози, жарти);</a:t>
            </a:r>
          </a:p>
          <a:p>
            <a:pPr lvl="0"/>
            <a:endParaRPr lang="uk-UA" sz="26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r>
              <a:rPr lang="uk-UA" sz="26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кібербулінг</a:t>
            </a:r>
            <a:r>
              <a:rPr lang="uk-UA" sz="26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(приниження за допомогою мобільних телефонів, Інтернету, інших електронних пристроїв).</a:t>
            </a:r>
          </a:p>
          <a:p>
            <a:pPr algn="ctr"/>
            <a:endParaRPr lang="uk-UA" sz="1463" dirty="0"/>
          </a:p>
        </p:txBody>
      </p:sp>
    </p:spTree>
    <p:extLst>
      <p:ext uri="{BB962C8B-B14F-4D97-AF65-F5344CB8AC3E}">
        <p14:creationId xmlns:p14="http://schemas.microsoft.com/office/powerpoint/2010/main" val="195923312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487488" y="476672"/>
            <a:ext cx="9170853" cy="5942655"/>
          </a:xfrm>
          <a:prstGeom prst="rect">
            <a:avLst/>
          </a:prstGeom>
          <a:solidFill>
            <a:schemeClr val="accent1">
              <a:lumMod val="20000"/>
              <a:lumOff val="80000"/>
              <a:alpha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5363"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Адміністративна відповідальність передбачена статтею 173-4 Кодексу України про адміністративні правопорушення </a:t>
            </a:r>
          </a:p>
          <a:p>
            <a:pPr algn="ctr"/>
            <a:r>
              <a:rPr lang="uk-UA" sz="5363"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r>
              <a:rPr lang="ru-RU" sz="5363"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Булінг</a:t>
            </a:r>
            <a:r>
              <a:rPr lang="ru-RU" sz="5363"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5363"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цькування</a:t>
            </a:r>
            <a:r>
              <a:rPr lang="ru-RU" sz="5363"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5363"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учасника</a:t>
            </a:r>
            <a:r>
              <a:rPr lang="ru-RU" sz="5363"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5363"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освітнього</a:t>
            </a:r>
            <a:r>
              <a:rPr lang="ru-RU" sz="5363"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5363"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процесу</a:t>
            </a:r>
            <a:r>
              <a:rPr lang="uk-UA" sz="5363"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endParaRPr lang="uk-UA" sz="5363"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27448" y="764704"/>
            <a:ext cx="9932353" cy="5400600"/>
          </a:xfrm>
          <a:prstGeom prst="rect">
            <a:avLst/>
          </a:prstGeom>
          <a:solidFill>
            <a:schemeClr val="accent1">
              <a:lumMod val="20000"/>
              <a:lumOff val="80000"/>
              <a:alpha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5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05 лютого 2019 року винесено </a:t>
            </a:r>
            <a:r>
              <a:rPr lang="uk-UA" sz="5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перше судове рішення за фактом цькування у школі</a:t>
            </a:r>
            <a:r>
              <a:rPr lang="uk-UA" sz="5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uk-UA" sz="5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Станом на 9 вересня 2019 року судами розглянуто </a:t>
            </a:r>
            <a:endParaRPr lang="uk-UA" sz="5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uk-UA" sz="5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197 </a:t>
            </a:r>
            <a:r>
              <a:rPr lang="uk-UA" sz="5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справ про </a:t>
            </a:r>
            <a:r>
              <a:rPr lang="uk-UA" sz="54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булінг</a:t>
            </a:r>
            <a:r>
              <a:rPr lang="uk-UA" sz="5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endParaRPr lang="uk-UA" sz="5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Пользователь\Desktop\БУЛІНГ\bull_20022019_1.jpg"/>
          <p:cNvPicPr>
            <a:picLocks noChangeAspect="1" noChangeArrowheads="1"/>
          </p:cNvPicPr>
          <p:nvPr/>
        </p:nvPicPr>
        <p:blipFill>
          <a:blip r:embed="rId2"/>
          <a:srcRect t="10000" r="312"/>
          <a:stretch>
            <a:fillRect/>
          </a:stretch>
        </p:blipFill>
        <p:spPr bwMode="auto">
          <a:xfrm>
            <a:off x="1626660" y="352702"/>
            <a:ext cx="8938680" cy="5862361"/>
          </a:xfrm>
          <a:prstGeom prst="rect">
            <a:avLst/>
          </a:prstGeom>
          <a:noFill/>
          <a:effectLst>
            <a:softEdge rad="127000"/>
          </a:effec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6389" y="982823"/>
            <a:ext cx="10563894" cy="4893647"/>
          </a:xfrm>
          <a:prstGeom prst="rect">
            <a:avLst/>
          </a:prstGeom>
          <a:solidFill>
            <a:schemeClr val="accent1">
              <a:lumMod val="20000"/>
              <a:lumOff val="80000"/>
              <a:alpha val="80000"/>
            </a:schemeClr>
          </a:solidFill>
          <a:effectLst>
            <a:softEdge rad="127000"/>
          </a:effectLst>
        </p:spPr>
        <p:txBody>
          <a:bodyPr wrap="square" rtlCol="0" anchor="ctr">
            <a:spAutoFit/>
          </a:bodyPr>
          <a:lstStyle/>
          <a:p>
            <a:pPr lvl="1" algn="ctr"/>
            <a:endParaRPr lang="uk-UA" sz="1950" b="1" dirty="0">
              <a:effectLst>
                <a:outerShdw blurRad="38100" dist="38100" dir="2700000" algn="tl">
                  <a:srgbClr val="000000">
                    <a:alpha val="43137"/>
                  </a:srgbClr>
                </a:outerShdw>
              </a:effectLst>
              <a:latin typeface="Times New Roman" pitchFamily="18" charset="0"/>
              <a:cs typeface="Times New Roman" pitchFamily="18" charset="0"/>
            </a:endParaRPr>
          </a:p>
          <a:p>
            <a:pPr lvl="1" algn="ctr"/>
            <a:r>
              <a:rPr lang="uk-UA" sz="1950" b="1" dirty="0">
                <a:effectLst>
                  <a:outerShdw blurRad="38100" dist="38100" dir="2700000" algn="tl">
                    <a:srgbClr val="000000">
                      <a:alpha val="43137"/>
                    </a:srgbClr>
                  </a:outerShdw>
                </a:effectLst>
                <a:latin typeface="Times New Roman" pitchFamily="18" charset="0"/>
                <a:cs typeface="Times New Roman" pitchFamily="18" charset="0"/>
              </a:rPr>
              <a:t>Відповідальність дітей за насильство стосовно інших дітей</a:t>
            </a:r>
          </a:p>
          <a:p>
            <a:pPr lvl="1"/>
            <a:endParaRPr lang="uk-UA" sz="1950" dirty="0">
              <a:effectLst>
                <a:outerShdw blurRad="38100" dist="38100" dir="2700000" algn="tl">
                  <a:srgbClr val="000000">
                    <a:alpha val="43137"/>
                  </a:srgbClr>
                </a:outerShdw>
              </a:effectLst>
              <a:latin typeface="Times New Roman" pitchFamily="18" charset="0"/>
              <a:cs typeface="Times New Roman" pitchFamily="18" charset="0"/>
            </a:endParaRPr>
          </a:p>
          <a:p>
            <a:pPr lvl="1"/>
            <a:r>
              <a:rPr lang="uk-UA" sz="1950" b="1" dirty="0">
                <a:effectLst>
                  <a:outerShdw blurRad="38100" dist="38100" dir="2700000" algn="tl">
                    <a:srgbClr val="000000">
                      <a:alpha val="43137"/>
                    </a:srgbClr>
                  </a:outerShdw>
                </a:effectLst>
                <a:latin typeface="Times New Roman" pitchFamily="18" charset="0"/>
                <a:cs typeface="Times New Roman" pitchFamily="18" charset="0"/>
              </a:rPr>
              <a:t>ДИТИНА У ВІЦІ ДО 14 РОКІВ:</a:t>
            </a:r>
          </a:p>
          <a:p>
            <a:pPr lvl="1">
              <a:buFontTx/>
              <a:buChar char="-"/>
            </a:pPr>
            <a:r>
              <a:rPr lang="uk-UA" sz="1950" dirty="0">
                <a:effectLst>
                  <a:outerShdw blurRad="38100" dist="38100" dir="2700000" algn="tl">
                    <a:srgbClr val="000000">
                      <a:alpha val="43137"/>
                    </a:srgbClr>
                  </a:outerShdw>
                </a:effectLst>
                <a:latin typeface="Times New Roman" pitchFamily="18" charset="0"/>
                <a:cs typeface="Times New Roman" pitchFamily="18" charset="0"/>
              </a:rPr>
              <a:t> не несе відповідальності за нанесену нею шкоду, за неї відповідають батьки</a:t>
            </a:r>
          </a:p>
          <a:p>
            <a:pPr lvl="1">
              <a:buFontTx/>
              <a:buChar char="-"/>
            </a:pPr>
            <a:r>
              <a:rPr lang="uk-UA" sz="1950" dirty="0">
                <a:effectLst>
                  <a:outerShdw blurRad="38100" dist="38100" dir="2700000" algn="tl">
                    <a:srgbClr val="000000">
                      <a:alpha val="43137"/>
                    </a:srgbClr>
                  </a:outerShdw>
                </a:effectLst>
                <a:latin typeface="Times New Roman" pitchFamily="18" charset="0"/>
                <a:cs typeface="Times New Roman" pitchFamily="18" charset="0"/>
              </a:rPr>
              <a:t> на батьків можуть накласти штраф за невиконання обов'язків щодо виховання дитини</a:t>
            </a:r>
          </a:p>
          <a:p>
            <a:pPr lvl="1">
              <a:buFontTx/>
              <a:buChar char="-"/>
            </a:pPr>
            <a:r>
              <a:rPr lang="uk-UA" sz="1950" dirty="0">
                <a:effectLst>
                  <a:outerShdw blurRad="38100" dist="38100" dir="2700000" algn="tl">
                    <a:srgbClr val="000000">
                      <a:alpha val="43137"/>
                    </a:srgbClr>
                  </a:outerShdw>
                </a:effectLst>
                <a:latin typeface="Times New Roman" pitchFamily="18" charset="0"/>
                <a:cs typeface="Times New Roman" pitchFamily="18" charset="0"/>
              </a:rPr>
              <a:t> поліція може поставити таку дитину облік</a:t>
            </a:r>
          </a:p>
          <a:p>
            <a:pPr lvl="1"/>
            <a:endParaRPr lang="uk-UA" sz="1950" dirty="0">
              <a:effectLst>
                <a:outerShdw blurRad="38100" dist="38100" dir="2700000" algn="tl">
                  <a:srgbClr val="000000">
                    <a:alpha val="43137"/>
                  </a:srgbClr>
                </a:outerShdw>
              </a:effectLst>
              <a:latin typeface="Times New Roman" pitchFamily="18" charset="0"/>
              <a:cs typeface="Times New Roman" pitchFamily="18" charset="0"/>
            </a:endParaRPr>
          </a:p>
          <a:p>
            <a:pPr lvl="1"/>
            <a:r>
              <a:rPr lang="uk-UA" sz="1950" dirty="0">
                <a:effectLst>
                  <a:outerShdw blurRad="38100" dist="38100" dir="2700000" algn="tl">
                    <a:srgbClr val="000000">
                      <a:alpha val="43137"/>
                    </a:srgbClr>
                  </a:outerShdw>
                </a:effectLst>
                <a:latin typeface="Times New Roman" pitchFamily="18" charset="0"/>
                <a:cs typeface="Times New Roman" pitchFamily="18" charset="0"/>
              </a:rPr>
              <a:t>  </a:t>
            </a:r>
            <a:r>
              <a:rPr lang="uk-UA" sz="1950" b="1" dirty="0">
                <a:effectLst>
                  <a:outerShdw blurRad="38100" dist="38100" dir="2700000" algn="tl">
                    <a:srgbClr val="000000">
                      <a:alpha val="43137"/>
                    </a:srgbClr>
                  </a:outerShdw>
                </a:effectLst>
                <a:latin typeface="Times New Roman" pitchFamily="18" charset="0"/>
                <a:cs typeface="Times New Roman" pitchFamily="18" charset="0"/>
              </a:rPr>
              <a:t>ДИТИНА У ВІЦІ 14-15 РОКІВ:</a:t>
            </a:r>
          </a:p>
          <a:p>
            <a:pPr lvl="1"/>
            <a:r>
              <a:rPr lang="uk-UA" sz="1950" dirty="0">
                <a:effectLst>
                  <a:outerShdw blurRad="38100" dist="38100" dir="2700000" algn="tl">
                    <a:srgbClr val="000000">
                      <a:alpha val="43137"/>
                    </a:srgbClr>
                  </a:outerShdw>
                </a:effectLst>
                <a:latin typeface="Times New Roman" pitchFamily="18" charset="0"/>
                <a:cs typeface="Times New Roman" pitchFamily="18" charset="0"/>
              </a:rPr>
              <a:t>- може бути притягнута до кримінальної відповідальності за умисне нанесення середньої тяжкості або тяжких тілесних ушкоджень</a:t>
            </a:r>
          </a:p>
          <a:p>
            <a:pPr lvl="1"/>
            <a:endParaRPr lang="uk-UA" sz="1950" dirty="0">
              <a:effectLst>
                <a:outerShdw blurRad="38100" dist="38100" dir="2700000" algn="tl">
                  <a:srgbClr val="000000">
                    <a:alpha val="43137"/>
                  </a:srgbClr>
                </a:outerShdw>
              </a:effectLst>
              <a:latin typeface="Times New Roman" pitchFamily="18" charset="0"/>
              <a:cs typeface="Times New Roman" pitchFamily="18" charset="0"/>
            </a:endParaRPr>
          </a:p>
          <a:p>
            <a:pPr lvl="1"/>
            <a:r>
              <a:rPr lang="uk-UA" sz="1950" b="1" dirty="0">
                <a:effectLst>
                  <a:outerShdw blurRad="38100" dist="38100" dir="2700000" algn="tl">
                    <a:srgbClr val="000000">
                      <a:alpha val="43137"/>
                    </a:srgbClr>
                  </a:outerShdw>
                </a:effectLst>
                <a:latin typeface="Times New Roman" pitchFamily="18" charset="0"/>
                <a:cs typeface="Times New Roman" pitchFamily="18" charset="0"/>
              </a:rPr>
              <a:t>ДИТИНА, ЯКІЙ ВИПОВНИЛОСЯ 16 РОКІВ:</a:t>
            </a:r>
          </a:p>
          <a:p>
            <a:pPr marL="650081" lvl="1" indent="-278606">
              <a:buFontTx/>
              <a:buChar char="-"/>
            </a:pPr>
            <a:r>
              <a:rPr lang="uk-UA" sz="1950" dirty="0">
                <a:effectLst>
                  <a:outerShdw blurRad="38100" dist="38100" dir="2700000" algn="tl">
                    <a:srgbClr val="000000">
                      <a:alpha val="43137"/>
                    </a:srgbClr>
                  </a:outerShdw>
                </a:effectLst>
                <a:latin typeface="Times New Roman" pitchFamily="18" charset="0"/>
                <a:cs typeface="Times New Roman" pitchFamily="18" charset="0"/>
              </a:rPr>
              <a:t>має повну </a:t>
            </a:r>
            <a:r>
              <a:rPr lang="uk-UA" sz="1950" dirty="0" err="1">
                <a:effectLst>
                  <a:outerShdw blurRad="38100" dist="38100" dir="2700000" algn="tl">
                    <a:srgbClr val="000000">
                      <a:alpha val="43137"/>
                    </a:srgbClr>
                  </a:outerShdw>
                </a:effectLst>
                <a:latin typeface="Times New Roman" pitchFamily="18" charset="0"/>
                <a:cs typeface="Times New Roman" pitchFamily="18" charset="0"/>
              </a:rPr>
              <a:t>деліктоздатність</a:t>
            </a:r>
            <a:r>
              <a:rPr lang="uk-UA" sz="1950" dirty="0">
                <a:effectLst>
                  <a:outerShdw blurRad="38100" dist="38100" dir="2700000" algn="tl">
                    <a:srgbClr val="000000">
                      <a:alpha val="43137"/>
                    </a:srgbClr>
                  </a:outerShdw>
                </a:effectLst>
                <a:latin typeface="Times New Roman" pitchFamily="18" charset="0"/>
                <a:cs typeface="Times New Roman" pitchFamily="18" charset="0"/>
              </a:rPr>
              <a:t>, тобто сама несе відповідальність за вчинені правопорушення та злочини. </a:t>
            </a:r>
          </a:p>
          <a:p>
            <a:pPr marL="650081" lvl="1" indent="-278606">
              <a:buFontTx/>
              <a:buChar char="-"/>
            </a:pPr>
            <a:endParaRPr lang="uk-UA" sz="195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71464" y="908720"/>
            <a:ext cx="9649072" cy="5109091"/>
          </a:xfrm>
          <a:prstGeom prst="rect">
            <a:avLst/>
          </a:prstGeom>
          <a:solidFill>
            <a:schemeClr val="accent1">
              <a:lumMod val="20000"/>
              <a:lumOff val="80000"/>
              <a:alpha val="80000"/>
            </a:schemeClr>
          </a:solidFill>
          <a:effectLst>
            <a:softEdge rad="31750"/>
          </a:effectLst>
        </p:spPr>
        <p:txBody>
          <a:bodyPr wrap="square" rtlCol="0">
            <a:spAutoFit/>
          </a:bodyPr>
          <a:lstStyle/>
          <a:p>
            <a:pPr algn="ctr"/>
            <a:r>
              <a:rPr lang="uk-UA" sz="2400" b="1" dirty="0">
                <a:effectLst>
                  <a:outerShdw blurRad="38100" dist="38100" dir="2700000" algn="tl">
                    <a:srgbClr val="000000">
                      <a:alpha val="43137"/>
                    </a:srgbClr>
                  </a:outerShdw>
                </a:effectLst>
                <a:latin typeface="Times New Roman" pitchFamily="18" charset="0"/>
                <a:cs typeface="Times New Roman" pitchFamily="18" charset="0"/>
              </a:rPr>
              <a:t>Якщо Ви стали свідком </a:t>
            </a:r>
            <a:r>
              <a:rPr lang="uk-UA" sz="2400" b="1" dirty="0" err="1">
                <a:effectLst>
                  <a:outerShdw blurRad="38100" dist="38100" dir="2700000" algn="tl">
                    <a:srgbClr val="000000">
                      <a:alpha val="43137"/>
                    </a:srgbClr>
                  </a:outerShdw>
                </a:effectLst>
                <a:latin typeface="Times New Roman" pitchFamily="18" charset="0"/>
                <a:cs typeface="Times New Roman" pitchFamily="18" charset="0"/>
              </a:rPr>
              <a:t>булінгу</a:t>
            </a:r>
            <a:r>
              <a:rPr lang="uk-UA" sz="2400" b="1" dirty="0">
                <a:effectLst>
                  <a:outerShdw blurRad="38100" dist="38100" dir="2700000" algn="tl">
                    <a:srgbClr val="000000">
                      <a:alpha val="43137"/>
                    </a:srgbClr>
                  </a:outerShdw>
                </a:effectLst>
                <a:latin typeface="Times New Roman" pitchFamily="18" charset="0"/>
                <a:cs typeface="Times New Roman" pitchFamily="18" charset="0"/>
              </a:rPr>
              <a:t>:</a:t>
            </a:r>
          </a:p>
          <a:p>
            <a:pPr marL="417909" indent="-417909" algn="just">
              <a:buAutoNum type="arabicPeriod"/>
            </a:pPr>
            <a:r>
              <a:rPr lang="uk-UA" sz="2400" dirty="0">
                <a:effectLst>
                  <a:outerShdw blurRad="38100" dist="38100" dir="2700000" algn="tl">
                    <a:srgbClr val="000000">
                      <a:alpha val="43137"/>
                    </a:srgbClr>
                  </a:outerShdw>
                </a:effectLst>
                <a:latin typeface="Times New Roman" pitchFamily="18" charset="0"/>
                <a:cs typeface="Times New Roman" pitchFamily="18" charset="0"/>
              </a:rPr>
              <a:t>Втрутитися і припинити цькування – </a:t>
            </a:r>
            <a:r>
              <a:rPr lang="uk-UA" sz="2400" dirty="0" err="1">
                <a:effectLst>
                  <a:outerShdw blurRad="38100" dist="38100" dir="2700000" algn="tl">
                    <a:srgbClr val="000000">
                      <a:alpha val="43137"/>
                    </a:srgbClr>
                  </a:outerShdw>
                </a:effectLst>
                <a:latin typeface="Times New Roman" pitchFamily="18" charset="0"/>
                <a:cs typeface="Times New Roman" pitchFamily="18" charset="0"/>
              </a:rPr>
              <a:t>булінг</a:t>
            </a:r>
            <a:r>
              <a:rPr lang="uk-UA" sz="2400" dirty="0">
                <a:effectLst>
                  <a:outerShdw blurRad="38100" dist="38100" dir="2700000" algn="tl">
                    <a:srgbClr val="000000">
                      <a:alpha val="43137"/>
                    </a:srgbClr>
                  </a:outerShdw>
                </a:effectLst>
                <a:latin typeface="Times New Roman" pitchFamily="18" charset="0"/>
                <a:cs typeface="Times New Roman" pitchFamily="18" charset="0"/>
              </a:rPr>
              <a:t> не слід ігнорувати.</a:t>
            </a:r>
          </a:p>
          <a:p>
            <a:pPr marL="417909" indent="-417909" algn="just">
              <a:buAutoNum type="arabicPeriod"/>
            </a:pPr>
            <a:r>
              <a:rPr lang="uk-UA" sz="2400" dirty="0">
                <a:effectLst>
                  <a:outerShdw blurRad="38100" dist="38100" dir="2700000" algn="tl">
                    <a:srgbClr val="000000">
                      <a:alpha val="43137"/>
                    </a:srgbClr>
                  </a:outerShdw>
                </a:effectLst>
                <a:latin typeface="Times New Roman" pitchFamily="18" charset="0"/>
                <a:cs typeface="Times New Roman" pitchFamily="18" charset="0"/>
              </a:rPr>
              <a:t>Зайняти нейтральну позицію у суперечці.</a:t>
            </a:r>
          </a:p>
          <a:p>
            <a:pPr marL="417909" indent="-417909" algn="just">
              <a:buAutoNum type="arabicPeriod"/>
            </a:pPr>
            <a:r>
              <a:rPr lang="uk-UA" sz="2400" dirty="0">
                <a:effectLst>
                  <a:outerShdw blurRad="38100" dist="38100" dir="2700000" algn="tl">
                    <a:srgbClr val="000000">
                      <a:alpha val="43137"/>
                    </a:srgbClr>
                  </a:outerShdw>
                </a:effectLst>
                <a:latin typeface="Times New Roman" pitchFamily="18" charset="0"/>
                <a:cs typeface="Times New Roman" pitchFamily="18" charset="0"/>
              </a:rPr>
              <a:t>Обидві сторони конфлікту потребують допомоги, запропонувати дітям самостійно вирішити конфлікт.</a:t>
            </a:r>
          </a:p>
          <a:p>
            <a:pPr marL="417909" indent="-417909" algn="just">
              <a:buAutoNum type="arabicPeriod"/>
            </a:pPr>
            <a:r>
              <a:rPr lang="uk-UA" sz="2400" dirty="0">
                <a:effectLst>
                  <a:outerShdw blurRad="38100" dist="38100" dir="2700000" algn="tl">
                    <a:srgbClr val="000000">
                      <a:alpha val="43137"/>
                    </a:srgbClr>
                  </a:outerShdw>
                </a:effectLst>
                <a:latin typeface="Times New Roman" pitchFamily="18" charset="0"/>
                <a:cs typeface="Times New Roman" pitchFamily="18" charset="0"/>
              </a:rPr>
              <a:t>Пояснити, які саме дії Ви вважаєте </a:t>
            </a:r>
            <a:r>
              <a:rPr lang="uk-UA" sz="2400" dirty="0" err="1">
                <a:effectLst>
                  <a:outerShdw blurRad="38100" dist="38100" dir="2700000" algn="tl">
                    <a:srgbClr val="000000">
                      <a:alpha val="43137"/>
                    </a:srgbClr>
                  </a:outerShdw>
                </a:effectLst>
                <a:latin typeface="Times New Roman" pitchFamily="18" charset="0"/>
                <a:cs typeface="Times New Roman" pitchFamily="18" charset="0"/>
              </a:rPr>
              <a:t>булінгом</a:t>
            </a:r>
            <a:r>
              <a:rPr lang="uk-UA" sz="2400" dirty="0">
                <a:effectLst>
                  <a:outerShdw blurRad="38100" dist="38100" dir="2700000" algn="tl">
                    <a:srgbClr val="000000">
                      <a:alpha val="43137"/>
                    </a:srgbClr>
                  </a:outerShdw>
                </a:effectLst>
                <a:latin typeface="Times New Roman" pitchFamily="18" charset="0"/>
                <a:cs typeface="Times New Roman" pitchFamily="18" charset="0"/>
              </a:rPr>
              <a:t> і чому їх варто припинити. </a:t>
            </a:r>
          </a:p>
          <a:p>
            <a:pPr marL="417909" indent="-417909" algn="just">
              <a:buAutoNum type="arabicPeriod"/>
            </a:pPr>
            <a:r>
              <a:rPr lang="uk-UA" sz="2400" dirty="0">
                <a:effectLst>
                  <a:outerShdw blurRad="38100" dist="38100" dir="2700000" algn="tl">
                    <a:srgbClr val="000000">
                      <a:alpha val="43137"/>
                    </a:srgbClr>
                  </a:outerShdw>
                </a:effectLst>
                <a:latin typeface="Times New Roman" pitchFamily="18" charset="0"/>
                <a:cs typeface="Times New Roman" pitchFamily="18" charset="0"/>
              </a:rPr>
              <a:t>Уникати в спілкуванні слів </a:t>
            </a:r>
            <a:r>
              <a:rPr lang="uk-UA" sz="2400" dirty="0" err="1">
                <a:effectLst>
                  <a:outerShdw blurRad="38100" dist="38100" dir="2700000" algn="tl">
                    <a:srgbClr val="000000">
                      <a:alpha val="43137"/>
                    </a:srgbClr>
                  </a:outerShdw>
                </a:effectLst>
                <a:latin typeface="Times New Roman" pitchFamily="18" charset="0"/>
                <a:cs typeface="Times New Roman" pitchFamily="18" charset="0"/>
              </a:rPr>
              <a:t>“жертва”</a:t>
            </a:r>
            <a:r>
              <a:rPr lang="uk-UA" sz="2400" dirty="0">
                <a:effectLst>
                  <a:outerShdw blurRad="38100" dist="38100" dir="2700000" algn="tl">
                    <a:srgbClr val="000000">
                      <a:alpha val="43137"/>
                    </a:srgbClr>
                  </a:outerShdw>
                </a:effectLst>
                <a:latin typeface="Times New Roman" pitchFamily="18" charset="0"/>
                <a:cs typeface="Times New Roman" pitchFamily="18" charset="0"/>
              </a:rPr>
              <a:t> та </a:t>
            </a:r>
            <a:r>
              <a:rPr lang="uk-UA" sz="2400" dirty="0" err="1">
                <a:effectLst>
                  <a:outerShdw blurRad="38100" dist="38100" dir="2700000" algn="tl">
                    <a:srgbClr val="000000">
                      <a:alpha val="43137"/>
                    </a:srgbClr>
                  </a:outerShdw>
                </a:effectLst>
                <a:latin typeface="Times New Roman" pitchFamily="18" charset="0"/>
                <a:cs typeface="Times New Roman" pitchFamily="18" charset="0"/>
              </a:rPr>
              <a:t>“агресор”</a:t>
            </a:r>
            <a:r>
              <a:rPr lang="uk-UA" sz="2400" dirty="0">
                <a:effectLst>
                  <a:outerShdw blurRad="38100" dist="38100" dir="2700000" algn="tl">
                    <a:srgbClr val="000000">
                      <a:alpha val="43137"/>
                    </a:srgbClr>
                  </a:outerShdw>
                </a:effectLst>
                <a:latin typeface="Times New Roman" pitchFamily="18" charset="0"/>
                <a:cs typeface="Times New Roman" pitchFamily="18" charset="0"/>
              </a:rPr>
              <a:t>, аби запобігти тавруванню і розподілу ролей.</a:t>
            </a:r>
          </a:p>
          <a:p>
            <a:pPr marL="417909" indent="-417909" algn="just">
              <a:buAutoNum type="arabicPeriod"/>
            </a:pPr>
            <a:r>
              <a:rPr lang="uk-UA" sz="2400" dirty="0">
                <a:effectLst>
                  <a:outerShdw blurRad="38100" dist="38100" dir="2700000" algn="tl">
                    <a:srgbClr val="000000">
                      <a:alpha val="43137"/>
                    </a:srgbClr>
                  </a:outerShdw>
                </a:effectLst>
                <a:latin typeface="Times New Roman" pitchFamily="18" charset="0"/>
                <a:cs typeface="Times New Roman" pitchFamily="18" charset="0"/>
              </a:rPr>
              <a:t>Повідомити керівництво навчального закладу про ситуацію, що склалася, і вимагати вжити заходів щодо припинення </a:t>
            </a:r>
            <a:r>
              <a:rPr lang="uk-UA" sz="2400" dirty="0" err="1">
                <a:effectLst>
                  <a:outerShdw blurRad="38100" dist="38100" dir="2700000" algn="tl">
                    <a:srgbClr val="000000">
                      <a:alpha val="43137"/>
                    </a:srgbClr>
                  </a:outerShdw>
                </a:effectLst>
                <a:latin typeface="Times New Roman" pitchFamily="18" charset="0"/>
                <a:cs typeface="Times New Roman" pitchFamily="18" charset="0"/>
              </a:rPr>
              <a:t>цткування</a:t>
            </a:r>
            <a:r>
              <a:rPr lang="uk-UA" sz="2400" dirty="0">
                <a:effectLst>
                  <a:outerShdw blurRad="38100" dist="38100" dir="2700000" algn="tl">
                    <a:srgbClr val="000000">
                      <a:alpha val="43137"/>
                    </a:srgbClr>
                  </a:outerShdw>
                </a:effectLst>
                <a:latin typeface="Times New Roman" pitchFamily="18" charset="0"/>
                <a:cs typeface="Times New Roman" pitchFamily="18" charset="0"/>
              </a:rPr>
              <a:t>. </a:t>
            </a:r>
          </a:p>
          <a:p>
            <a:pPr marL="417909" indent="-417909" algn="just">
              <a:buAutoNum type="arabicPeriod"/>
            </a:pPr>
            <a:r>
              <a:rPr lang="uk-UA" sz="2400" dirty="0">
                <a:effectLst>
                  <a:outerShdw blurRad="38100" dist="38100" dir="2700000" algn="tl">
                    <a:srgbClr val="000000">
                      <a:alpha val="43137"/>
                    </a:srgbClr>
                  </a:outerShdw>
                </a:effectLst>
                <a:latin typeface="Times New Roman" pitchFamily="18" charset="0"/>
                <a:cs typeface="Times New Roman" pitchFamily="18" charset="0"/>
              </a:rPr>
              <a:t>Є питання – телефонуй на Національну дитячу </a:t>
            </a:r>
            <a:r>
              <a:rPr lang="uk-UA" sz="2400" dirty="0" err="1">
                <a:effectLst>
                  <a:outerShdw blurRad="38100" dist="38100" dir="2700000" algn="tl">
                    <a:srgbClr val="000000">
                      <a:alpha val="43137"/>
                    </a:srgbClr>
                  </a:outerShdw>
                </a:effectLst>
                <a:latin typeface="Times New Roman" pitchFamily="18" charset="0"/>
                <a:cs typeface="Times New Roman" pitchFamily="18" charset="0"/>
              </a:rPr>
              <a:t>“гарячу”</a:t>
            </a:r>
            <a:r>
              <a:rPr lang="uk-UA" sz="2400" dirty="0">
                <a:effectLst>
                  <a:outerShdw blurRad="38100" dist="38100" dir="2700000" algn="tl">
                    <a:srgbClr val="000000">
                      <a:alpha val="43137"/>
                    </a:srgbClr>
                  </a:outerShdw>
                </a:effectLst>
                <a:latin typeface="Times New Roman" pitchFamily="18" charset="0"/>
                <a:cs typeface="Times New Roman" pitchFamily="18" charset="0"/>
              </a:rPr>
              <a:t> лінію </a:t>
            </a:r>
            <a:r>
              <a:rPr lang="uk-UA" sz="2400" i="1" dirty="0">
                <a:effectLst>
                  <a:outerShdw blurRad="38100" dist="38100" dir="2700000" algn="tl">
                    <a:srgbClr val="000000">
                      <a:alpha val="43137"/>
                    </a:srgbClr>
                  </a:outerShdw>
                </a:effectLst>
                <a:latin typeface="Times New Roman" pitchFamily="18" charset="0"/>
                <a:cs typeface="Times New Roman" pitchFamily="18" charset="0"/>
              </a:rPr>
              <a:t>0 800 500 225.</a:t>
            </a:r>
          </a:p>
          <a:p>
            <a:pPr algn="ctr"/>
            <a:endParaRPr lang="uk-UA" sz="1400"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10574" y="817050"/>
            <a:ext cx="9121930" cy="4893647"/>
          </a:xfrm>
          <a:prstGeom prst="rect">
            <a:avLst/>
          </a:prstGeom>
          <a:solidFill>
            <a:schemeClr val="accent1">
              <a:lumMod val="20000"/>
              <a:lumOff val="80000"/>
              <a:alpha val="80000"/>
            </a:schemeClr>
          </a:solidFill>
          <a:effectLst>
            <a:softEdge rad="63500"/>
          </a:effectLst>
        </p:spPr>
        <p:txBody>
          <a:bodyPr wrap="square" rtlCol="0">
            <a:spAutoFit/>
          </a:bodyPr>
          <a:lstStyle/>
          <a:p>
            <a:pPr marL="363538" indent="-363538" algn="ctr"/>
            <a:r>
              <a:rPr lang="uk-UA" sz="2400" dirty="0">
                <a:effectLst>
                  <a:outerShdw blurRad="38100" dist="38100" dir="2700000" algn="tl">
                    <a:srgbClr val="000000">
                      <a:alpha val="43137"/>
                    </a:srgbClr>
                  </a:outerShdw>
                </a:effectLst>
                <a:latin typeface="Times New Roman" pitchFamily="18" charset="0"/>
                <a:cs typeface="Times New Roman" pitchFamily="18" charset="0"/>
              </a:rPr>
              <a:t>ПОРАДИ УЧНЯМ, ЯКІ СТАЛИ ЖЕРТВАМИ БУЛІНГУ</a:t>
            </a:r>
          </a:p>
          <a:p>
            <a:pPr marL="363538" indent="-363538"/>
            <a:endParaRPr lang="uk-UA" sz="2400" dirty="0">
              <a:effectLst>
                <a:outerShdw blurRad="38100" dist="38100" dir="2700000" algn="tl">
                  <a:srgbClr val="000000">
                    <a:alpha val="43137"/>
                  </a:srgbClr>
                </a:outerShdw>
              </a:effectLst>
              <a:latin typeface="Times New Roman" pitchFamily="18" charset="0"/>
              <a:cs typeface="Times New Roman" pitchFamily="18" charset="0"/>
            </a:endParaRPr>
          </a:p>
          <a:p>
            <a:pPr marL="363538" indent="-363538">
              <a:buAutoNum type="arabicPeriod"/>
            </a:pPr>
            <a:r>
              <a:rPr lang="uk-UA" sz="2400" dirty="0">
                <a:effectLst>
                  <a:outerShdw blurRad="38100" dist="38100" dir="2700000" algn="tl">
                    <a:srgbClr val="000000">
                      <a:alpha val="43137"/>
                    </a:srgbClr>
                  </a:outerShdw>
                </a:effectLst>
                <a:latin typeface="Times New Roman" pitchFamily="18" charset="0"/>
                <a:cs typeface="Times New Roman" pitchFamily="18" charset="0"/>
              </a:rPr>
              <a:t>Зберігай спокій.</a:t>
            </a:r>
          </a:p>
          <a:p>
            <a:pPr marL="363538" indent="-363538"/>
            <a:r>
              <a:rPr lang="uk-UA" sz="2400" dirty="0" smtClean="0">
                <a:effectLst>
                  <a:outerShdw blurRad="38100" dist="38100" dir="2700000" algn="tl">
                    <a:srgbClr val="000000">
                      <a:alpha val="43137"/>
                    </a:srgbClr>
                  </a:outerShdw>
                </a:effectLst>
                <a:latin typeface="Times New Roman" pitchFamily="18" charset="0"/>
                <a:cs typeface="Times New Roman" pitchFamily="18" charset="0"/>
              </a:rPr>
              <a:t>2</a:t>
            </a:r>
            <a:r>
              <a:rPr lang="uk-UA" sz="2400" dirty="0">
                <a:effectLst>
                  <a:outerShdw blurRad="38100" dist="38100" dir="2700000" algn="tl">
                    <a:srgbClr val="000000">
                      <a:alpha val="43137"/>
                    </a:srgbClr>
                  </a:outerShdw>
                </a:effectLst>
                <a:latin typeface="Times New Roman" pitchFamily="18" charset="0"/>
                <a:cs typeface="Times New Roman" pitchFamily="18" charset="0"/>
              </a:rPr>
              <a:t>. </a:t>
            </a:r>
            <a:r>
              <a:rPr lang="uk-UA" sz="2400" dirty="0">
                <a:effectLst>
                  <a:outerShdw blurRad="38100" dist="38100" dir="2700000" algn="tl">
                    <a:srgbClr val="000000">
                      <a:alpha val="43137"/>
                    </a:srgbClr>
                  </a:outerShdw>
                </a:effectLst>
                <a:latin typeface="Times New Roman" pitchFamily="18" charset="0"/>
                <a:cs typeface="Times New Roman" pitchFamily="18" charset="0"/>
              </a:rPr>
              <a:t>Розкажи дорослому, якому довіряєш:</a:t>
            </a:r>
          </a:p>
          <a:p>
            <a:pPr marL="363538" indent="-363538">
              <a:buFontTx/>
              <a:buChar char="-"/>
            </a:pPr>
            <a:r>
              <a:rPr lang="uk-UA" sz="2400" dirty="0">
                <a:effectLst>
                  <a:outerShdw blurRad="38100" dist="38100" dir="2700000" algn="tl">
                    <a:srgbClr val="000000">
                      <a:alpha val="43137"/>
                    </a:srgbClr>
                  </a:outerShdw>
                </a:effectLst>
                <a:latin typeface="Times New Roman" pitchFamily="18" charset="0"/>
                <a:cs typeface="Times New Roman" pitchFamily="18" charset="0"/>
              </a:rPr>
              <a:t> батькам</a:t>
            </a:r>
          </a:p>
          <a:p>
            <a:pPr marL="363538" indent="-363538">
              <a:buFontTx/>
              <a:buChar char="-"/>
            </a:pPr>
            <a:r>
              <a:rPr lang="uk-UA" sz="2400" dirty="0">
                <a:effectLst>
                  <a:outerShdw blurRad="38100" dist="38100" dir="2700000" algn="tl">
                    <a:srgbClr val="000000">
                      <a:alpha val="43137"/>
                    </a:srgbClr>
                  </a:outerShdw>
                </a:effectLst>
                <a:latin typeface="Times New Roman" pitchFamily="18" charset="0"/>
                <a:cs typeface="Times New Roman" pitchFamily="18" charset="0"/>
              </a:rPr>
              <a:t> класному керівнику</a:t>
            </a:r>
          </a:p>
          <a:p>
            <a:pPr marL="363538" indent="-363538">
              <a:buFontTx/>
              <a:buChar char="-"/>
            </a:pPr>
            <a:r>
              <a:rPr lang="uk-UA" sz="2400" dirty="0">
                <a:effectLst>
                  <a:outerShdw blurRad="38100" dist="38100" dir="2700000" algn="tl">
                    <a:srgbClr val="000000">
                      <a:alpha val="43137"/>
                    </a:srgbClr>
                  </a:outerShdw>
                </a:effectLst>
                <a:latin typeface="Times New Roman" pitchFamily="18" charset="0"/>
                <a:cs typeface="Times New Roman" pitchFamily="18" charset="0"/>
              </a:rPr>
              <a:t> викладачу</a:t>
            </a:r>
          </a:p>
          <a:p>
            <a:pPr marL="363538" indent="-363538">
              <a:buFontTx/>
              <a:buChar char="-"/>
            </a:pPr>
            <a:r>
              <a:rPr lang="uk-UA" sz="2400" dirty="0">
                <a:effectLst>
                  <a:outerShdw blurRad="38100" dist="38100" dir="2700000" algn="tl">
                    <a:srgbClr val="000000">
                      <a:alpha val="43137"/>
                    </a:srgbClr>
                  </a:outerShdw>
                </a:effectLst>
                <a:latin typeface="Times New Roman" pitchFamily="18" charset="0"/>
                <a:cs typeface="Times New Roman" pitchFamily="18" charset="0"/>
              </a:rPr>
              <a:t> директору.</a:t>
            </a:r>
          </a:p>
          <a:p>
            <a:pPr marL="363538" indent="-363538"/>
            <a:r>
              <a:rPr lang="uk-UA" sz="2400" dirty="0" smtClean="0">
                <a:effectLst>
                  <a:outerShdw blurRad="38100" dist="38100" dir="2700000" algn="tl">
                    <a:srgbClr val="000000">
                      <a:alpha val="43137"/>
                    </a:srgbClr>
                  </a:outerShdw>
                </a:effectLst>
                <a:latin typeface="Times New Roman" pitchFamily="18" charset="0"/>
                <a:cs typeface="Times New Roman" pitchFamily="18" charset="0"/>
              </a:rPr>
              <a:t>3</a:t>
            </a:r>
            <a:r>
              <a:rPr lang="uk-UA" sz="2400" dirty="0">
                <a:effectLst>
                  <a:outerShdw blurRad="38100" dist="38100" dir="2700000" algn="tl">
                    <a:srgbClr val="000000">
                      <a:alpha val="43137"/>
                    </a:srgbClr>
                  </a:outerShdw>
                </a:effectLst>
                <a:latin typeface="Times New Roman" pitchFamily="18" charset="0"/>
                <a:cs typeface="Times New Roman" pitchFamily="18" charset="0"/>
              </a:rPr>
              <a:t>. </a:t>
            </a:r>
            <a:r>
              <a:rPr lang="uk-UA" sz="2400" dirty="0">
                <a:effectLst>
                  <a:outerShdw blurRad="38100" dist="38100" dir="2700000" algn="tl">
                    <a:srgbClr val="000000">
                      <a:alpha val="43137"/>
                    </a:srgbClr>
                  </a:outerShdw>
                </a:effectLst>
                <a:latin typeface="Times New Roman" pitchFamily="18" charset="0"/>
                <a:cs typeface="Times New Roman" pitchFamily="18" charset="0"/>
              </a:rPr>
              <a:t>Звернися до психолога у навчальному закладі.</a:t>
            </a:r>
          </a:p>
          <a:p>
            <a:pPr marL="363538" indent="-363538"/>
            <a:r>
              <a:rPr lang="uk-UA" sz="2400" dirty="0" smtClean="0">
                <a:effectLst>
                  <a:outerShdw blurRad="38100" dist="38100" dir="2700000" algn="tl">
                    <a:srgbClr val="000000">
                      <a:alpha val="43137"/>
                    </a:srgbClr>
                  </a:outerShdw>
                </a:effectLst>
                <a:latin typeface="Times New Roman" pitchFamily="18" charset="0"/>
                <a:cs typeface="Times New Roman" pitchFamily="18" charset="0"/>
              </a:rPr>
              <a:t>4</a:t>
            </a:r>
            <a:r>
              <a:rPr lang="uk-UA" sz="2400" dirty="0">
                <a:effectLst>
                  <a:outerShdw blurRad="38100" dist="38100" dir="2700000" algn="tl">
                    <a:srgbClr val="000000">
                      <a:alpha val="43137"/>
                    </a:srgbClr>
                  </a:outerShdw>
                </a:effectLst>
                <a:latin typeface="Times New Roman" pitchFamily="18" charset="0"/>
                <a:cs typeface="Times New Roman" pitchFamily="18" charset="0"/>
              </a:rPr>
              <a:t>. </a:t>
            </a:r>
            <a:r>
              <a:rPr lang="uk-UA" sz="2400" dirty="0">
                <a:effectLst>
                  <a:outerShdw blurRad="38100" dist="38100" dir="2700000" algn="tl">
                    <a:srgbClr val="000000">
                      <a:alpha val="43137"/>
                    </a:srgbClr>
                  </a:outerShdw>
                </a:effectLst>
                <a:latin typeface="Times New Roman" pitchFamily="18" charset="0"/>
                <a:cs typeface="Times New Roman" pitchFamily="18" charset="0"/>
              </a:rPr>
              <a:t>Напиши про свою проблему та вкинь до скриньки довіри, яка є у навчальному закладі. </a:t>
            </a:r>
          </a:p>
          <a:p>
            <a:pPr marL="363538" indent="-363538"/>
            <a:r>
              <a:rPr lang="uk-UA" sz="2400" dirty="0" smtClean="0">
                <a:effectLst>
                  <a:outerShdw blurRad="38100" dist="38100" dir="2700000" algn="tl">
                    <a:srgbClr val="000000">
                      <a:alpha val="43137"/>
                    </a:srgbClr>
                  </a:outerShdw>
                </a:effectLst>
                <a:latin typeface="Times New Roman" pitchFamily="18" charset="0"/>
                <a:cs typeface="Times New Roman" pitchFamily="18" charset="0"/>
              </a:rPr>
              <a:t>5</a:t>
            </a:r>
            <a:r>
              <a:rPr lang="uk-UA" sz="2400" dirty="0">
                <a:effectLst>
                  <a:outerShdw blurRad="38100" dist="38100" dir="2700000" algn="tl">
                    <a:srgbClr val="000000">
                      <a:alpha val="43137"/>
                    </a:srgbClr>
                  </a:outerShdw>
                </a:effectLst>
                <a:latin typeface="Times New Roman" pitchFamily="18" charset="0"/>
                <a:cs typeface="Times New Roman" pitchFamily="18" charset="0"/>
              </a:rPr>
              <a:t>. </a:t>
            </a:r>
            <a:r>
              <a:rPr lang="uk-UA" sz="2400" dirty="0">
                <a:effectLst>
                  <a:outerShdw blurRad="38100" dist="38100" dir="2700000" algn="tl">
                    <a:srgbClr val="000000">
                      <a:alpha val="43137"/>
                    </a:srgbClr>
                  </a:outerShdw>
                </a:effectLst>
                <a:latin typeface="Times New Roman" pitchFamily="18" charset="0"/>
                <a:cs typeface="Times New Roman" pitchFamily="18" charset="0"/>
              </a:rPr>
              <a:t>Поговори про це із своїми братами чи сестрами, або з друзями, щоб тобі  не здавалося, що ти самотній.</a:t>
            </a: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4705" y="991181"/>
            <a:ext cx="8822593" cy="4893647"/>
          </a:xfrm>
          <a:prstGeom prst="rect">
            <a:avLst/>
          </a:prstGeom>
          <a:solidFill>
            <a:schemeClr val="accent1">
              <a:lumMod val="20000"/>
              <a:lumOff val="80000"/>
              <a:alpha val="80000"/>
            </a:schemeClr>
          </a:solidFill>
          <a:effectLst>
            <a:softEdge rad="635000"/>
          </a:effectLst>
        </p:spPr>
        <p:txBody>
          <a:bodyPr wrap="square" rtlCol="0">
            <a:spAutoFit/>
          </a:bodyPr>
          <a:lstStyle/>
          <a:p>
            <a:pPr algn="ctr"/>
            <a:endParaRPr lang="uk-UA" sz="78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uk-UA" sz="7800" b="1" dirty="0" smtClean="0">
                <a:effectLst>
                  <a:outerShdw blurRad="38100" dist="38100" dir="2700000" algn="tl">
                    <a:srgbClr val="000000">
                      <a:alpha val="43137"/>
                    </a:srgbClr>
                  </a:outerShdw>
                </a:effectLst>
                <a:latin typeface="Times New Roman" pitchFamily="18" charset="0"/>
                <a:cs typeface="Times New Roman" pitchFamily="18" charset="0"/>
              </a:rPr>
              <a:t>Д </a:t>
            </a:r>
            <a:r>
              <a:rPr lang="uk-UA" sz="7800" b="1" dirty="0">
                <a:effectLst>
                  <a:outerShdw blurRad="38100" dist="38100" dir="2700000" algn="tl">
                    <a:srgbClr val="000000">
                      <a:alpha val="43137"/>
                    </a:srgbClr>
                  </a:outerShdw>
                </a:effectLst>
                <a:latin typeface="Times New Roman" pitchFamily="18" charset="0"/>
                <a:cs typeface="Times New Roman" pitchFamily="18" charset="0"/>
              </a:rPr>
              <a:t>я к у є м о </a:t>
            </a:r>
          </a:p>
          <a:p>
            <a:pPr algn="ctr"/>
            <a:r>
              <a:rPr lang="uk-UA" sz="7800" b="1" dirty="0">
                <a:effectLst>
                  <a:outerShdw blurRad="38100" dist="38100" dir="2700000" algn="tl">
                    <a:srgbClr val="000000">
                      <a:alpha val="43137"/>
                    </a:srgbClr>
                  </a:outerShdw>
                </a:effectLst>
                <a:latin typeface="Times New Roman" pitchFamily="18" charset="0"/>
                <a:cs typeface="Times New Roman" pitchFamily="18" charset="0"/>
              </a:rPr>
              <a:t>з а   у в а г у </a:t>
            </a:r>
            <a:r>
              <a:rPr lang="uk-UA" sz="7800" b="1"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endParaRPr lang="uk-UA" sz="78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919536" y="1268760"/>
            <a:ext cx="8352928" cy="4392136"/>
          </a:xfrm>
          <a:prstGeom prst="roundRect">
            <a:avLst>
              <a:gd name="adj" fmla="val 33520"/>
            </a:avLst>
          </a:prstGeom>
          <a:solidFill>
            <a:schemeClr val="accent1">
              <a:lumMod val="20000"/>
              <a:lumOff val="80000"/>
              <a:alpha val="8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Прямоугольник 4"/>
          <p:cNvSpPr/>
          <p:nvPr/>
        </p:nvSpPr>
        <p:spPr>
          <a:xfrm>
            <a:off x="2207568" y="764704"/>
            <a:ext cx="7835856" cy="4896192"/>
          </a:xfrm>
          <a:prstGeom prst="rect">
            <a:avLst/>
          </a:prstGeom>
          <a:noFill/>
          <a:ln>
            <a:noFill/>
          </a:ln>
          <a:effectLst>
            <a:glow rad="139700">
              <a:schemeClr val="accent1">
                <a:lumMod val="20000"/>
                <a:lumOff val="80000"/>
                <a:alpha val="40000"/>
              </a:schemeClr>
            </a:glow>
            <a:outerShdw blurRad="50800" dist="38100" dir="13500000" algn="b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9600" b="1" spc="200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STOP </a:t>
            </a:r>
            <a:endParaRPr lang="uk-UA" sz="9600" b="1" spc="200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r>
              <a:rPr lang="uk-UA" sz="9600" b="1" spc="200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БУЛІНГ</a:t>
            </a:r>
            <a:r>
              <a:rPr lang="uk-UA" sz="9600" b="1" spc="200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a:t>
            </a:r>
            <a:endParaRPr lang="uk-UA" sz="9600" b="1" spc="200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127448" y="392911"/>
            <a:ext cx="10161685" cy="6386359"/>
            <a:chOff x="1064251" y="406534"/>
            <a:chExt cx="10161685" cy="6386359"/>
          </a:xfrm>
        </p:grpSpPr>
        <p:sp>
          <p:nvSpPr>
            <p:cNvPr id="3" name="Прямоугольник 2"/>
            <p:cNvSpPr/>
            <p:nvPr/>
          </p:nvSpPr>
          <p:spPr>
            <a:xfrm>
              <a:off x="1919536" y="406534"/>
              <a:ext cx="8300203" cy="63847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uk-UA" sz="3900" dirty="0">
                  <a:solidFill>
                    <a:schemeClr val="tx1"/>
                  </a:solidFill>
                  <a:effectLst>
                    <a:outerShdw blurRad="38100" dist="38100" dir="2700000" algn="tl">
                      <a:srgbClr val="000000">
                        <a:alpha val="43137"/>
                      </a:srgbClr>
                    </a:outerShdw>
                  </a:effectLst>
                </a:rPr>
                <a:t>Дані: ЮНІСЕФ за 2017 рік </a:t>
              </a:r>
              <a:endParaRPr lang="uk-UA" sz="3900" dirty="0">
                <a:solidFill>
                  <a:schemeClr val="tx1"/>
                </a:solidFill>
                <a:effectLst>
                  <a:outerShdw blurRad="38100" dist="38100" dir="2700000" algn="tl">
                    <a:srgbClr val="000000">
                      <a:alpha val="43137"/>
                    </a:srgbClr>
                  </a:outerShdw>
                </a:effectLst>
              </a:endParaRPr>
            </a:p>
          </p:txBody>
        </p:sp>
        <p:sp>
          <p:nvSpPr>
            <p:cNvPr id="4" name="Блок-схема: узел 3"/>
            <p:cNvSpPr/>
            <p:nvPr/>
          </p:nvSpPr>
          <p:spPr>
            <a:xfrm>
              <a:off x="1064251" y="2120411"/>
              <a:ext cx="3134342" cy="2786082"/>
            </a:xfrm>
            <a:prstGeom prst="flowChartConnec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uk-UA" sz="3575"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25 % школярів зазнали цькувань </a:t>
              </a:r>
              <a:endParaRPr lang="uk-UA" sz="3575"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Блок-схема: узел 4"/>
            <p:cNvSpPr/>
            <p:nvPr/>
          </p:nvSpPr>
          <p:spPr>
            <a:xfrm>
              <a:off x="4072477" y="3484421"/>
              <a:ext cx="3598689" cy="3308472"/>
            </a:xfrm>
            <a:prstGeom prst="flowChartConnec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uk-UA" sz="3575"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48 % дітей ніколи не розповіли про пережите</a:t>
              </a:r>
              <a:endParaRPr lang="uk-UA" sz="3575"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Блок-схема: узел 5"/>
            <p:cNvSpPr/>
            <p:nvPr/>
          </p:nvSpPr>
          <p:spPr>
            <a:xfrm>
              <a:off x="7627247" y="1888247"/>
              <a:ext cx="3598689" cy="3250410"/>
            </a:xfrm>
            <a:prstGeom prst="flowChartConnector">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uk-UA" sz="26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67 % українських дітей були жертвами, або </a:t>
              </a:r>
              <a:r>
                <a:rPr lang="uk-UA" sz="26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кривдникми</a:t>
              </a:r>
              <a:r>
                <a:rPr lang="uk-UA" sz="26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або свідками </a:t>
              </a:r>
              <a:r>
                <a:rPr lang="uk-UA" sz="26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булінгу</a:t>
              </a:r>
              <a:endParaRPr lang="uk-UA" sz="26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descr="C:\Users\Пользователь\Desktop\БУЛІНГ\images.jpg"/>
            <p:cNvPicPr>
              <a:picLocks noChangeAspect="1" noChangeArrowheads="1"/>
            </p:cNvPicPr>
            <p:nvPr/>
          </p:nvPicPr>
          <p:blipFill>
            <a:blip r:embed="rId2"/>
            <a:srcRect/>
            <a:stretch>
              <a:fillRect/>
            </a:stretch>
          </p:blipFill>
          <p:spPr bwMode="auto">
            <a:xfrm>
              <a:off x="4639532" y="1283455"/>
              <a:ext cx="2464580" cy="1962522"/>
            </a:xfrm>
            <a:prstGeom prst="ellipse">
              <a:avLst/>
            </a:prstGeom>
            <a:ln w="63500"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278413" y="875092"/>
            <a:ext cx="9635174" cy="4991730"/>
          </a:xfrm>
          <a:prstGeom prst="rect">
            <a:avLst/>
          </a:prstGeom>
          <a:solidFill>
            <a:schemeClr val="accent1">
              <a:lumMod val="20000"/>
              <a:lumOff val="80000"/>
              <a:alpha val="8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5363"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18 грудня 2018 року було прийнято Закон України </a:t>
            </a:r>
          </a:p>
          <a:p>
            <a:pPr algn="ctr"/>
            <a:r>
              <a:rPr lang="uk-UA" sz="5363"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№2657-VIII «Про внесення змін до деяких законодавчих актів України щодо протидії </a:t>
            </a:r>
            <a:r>
              <a:rPr lang="uk-UA" sz="5363"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булінгу</a:t>
            </a:r>
            <a:r>
              <a:rPr lang="uk-UA" sz="5363"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(цькуванню)»</a:t>
            </a:r>
            <a:endParaRPr lang="uk-UA" sz="5363"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99456" y="836712"/>
            <a:ext cx="9693244" cy="5400774"/>
          </a:xfrm>
          <a:prstGeom prst="rect">
            <a:avLst/>
          </a:prstGeom>
          <a:solidFill>
            <a:schemeClr val="accent1">
              <a:lumMod val="20000"/>
              <a:lumOff val="80000"/>
              <a:alpha val="80000"/>
            </a:schemeClr>
          </a:solidFill>
          <a:ln>
            <a:noFill/>
          </a:ln>
          <a:effectLst>
            <a:softEdge rad="127000"/>
          </a:effectLst>
        </p:spPr>
        <p:style>
          <a:lnRef idx="0">
            <a:scrgbClr r="0" g="0" b="0"/>
          </a:lnRef>
          <a:fillRef idx="0">
            <a:scrgbClr r="0" g="0" b="0"/>
          </a:fillRef>
          <a:effectRef idx="0">
            <a:scrgbClr r="0" g="0" b="0"/>
          </a:effectRef>
          <a:fontRef idx="minor">
            <a:schemeClr val="lt1"/>
          </a:fontRef>
        </p:style>
        <p:txBody>
          <a:bodyPr rtlCol="0" anchor="ctr"/>
          <a:lstStyle/>
          <a:p>
            <a:pPr algn="ctr"/>
            <a:r>
              <a:rPr lang="uk-UA" sz="32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Булінг</a:t>
            </a:r>
            <a:r>
              <a:rPr lang="uk-UA" sz="3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uk-UA" sz="3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(цькування) </a:t>
            </a:r>
            <a:r>
              <a:rPr lang="uk-UA" sz="3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діяння (дії або бездіяльність) учасників освітнього процесу, які полягають у психологічному, фізичному, економічному, сексуальному насильстві, у тому числі із застосуванням засобів електронних комунікацій, що вчиняються стосовно малолітньої чи неповнолітньої особи та (або) такою особою стосовно інших учасників освітнього процесу, внаслідок чого могла бути чи була заподіяна шкода психічному або фізичному здоров'ю потерпілого</a:t>
            </a:r>
            <a:r>
              <a:rPr lang="uk-UA" sz="3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endParaRPr lang="uk-UA" sz="3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99456" y="836712"/>
            <a:ext cx="9693244" cy="5400774"/>
          </a:xfrm>
          <a:prstGeom prst="rect">
            <a:avLst/>
          </a:prstGeom>
          <a:solidFill>
            <a:schemeClr val="accent1">
              <a:lumMod val="20000"/>
              <a:lumOff val="80000"/>
              <a:alpha val="80000"/>
            </a:schemeClr>
          </a:solidFill>
          <a:ln>
            <a:noFill/>
          </a:ln>
          <a:effectLst>
            <a:softEdge rad="127000"/>
          </a:effectLst>
        </p:spPr>
        <p:style>
          <a:lnRef idx="0">
            <a:scrgbClr r="0" g="0" b="0"/>
          </a:lnRef>
          <a:fillRef idx="0">
            <a:scrgbClr r="0" g="0" b="0"/>
          </a:fillRef>
          <a:effectRef idx="0">
            <a:scrgbClr r="0" g="0" b="0"/>
          </a:effectRef>
          <a:fontRef idx="minor">
            <a:schemeClr val="lt1"/>
          </a:fontRef>
        </p:style>
        <p:txBody>
          <a:bodyPr rtlCol="0" anchor="ctr"/>
          <a:lstStyle/>
          <a:p>
            <a:pPr algn="ctr"/>
            <a:r>
              <a:rPr lang="uk-UA" sz="3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Типовими ознаками </a:t>
            </a:r>
            <a:r>
              <a:rPr lang="uk-UA" sz="3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булінгу</a:t>
            </a:r>
            <a:r>
              <a:rPr lang="uk-UA" sz="3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(цькування) є:</a:t>
            </a:r>
          </a:p>
          <a:p>
            <a:pPr algn="ctr">
              <a:buFontTx/>
              <a:buChar char="-"/>
            </a:pPr>
            <a:r>
              <a:rPr lang="uk-UA" sz="3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систематичність (повторюваність) діяння;</a:t>
            </a:r>
          </a:p>
          <a:p>
            <a:pPr algn="ctr">
              <a:buFontTx/>
              <a:buChar char="-"/>
            </a:pPr>
            <a:r>
              <a:rPr lang="uk-UA" sz="3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наявність сторін - кривдник (</a:t>
            </a:r>
            <a:r>
              <a:rPr lang="uk-UA" sz="32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булер</a:t>
            </a:r>
            <a:r>
              <a:rPr lang="uk-UA" sz="3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потерпілий (жертва </a:t>
            </a:r>
            <a:r>
              <a:rPr lang="uk-UA" sz="32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булінгу</a:t>
            </a:r>
            <a:r>
              <a:rPr lang="uk-UA" sz="3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спостерігачі (за наявності);</a:t>
            </a:r>
          </a:p>
          <a:p>
            <a:pPr algn="ctr"/>
            <a:r>
              <a:rPr lang="uk-UA" sz="3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дії або бездіяльність кривдника, наслідком яких є заподіяння психічної та/або фізичної шкоди, приниження, страх, тривога, підпорядкування потерпілого інтересам кривдника, та/або спричинення соціальної ізоляції потерпілого”</a:t>
            </a:r>
            <a:endParaRPr lang="uk-UA" sz="3200" dirty="0"/>
          </a:p>
        </p:txBody>
      </p:sp>
    </p:spTree>
    <p:extLst>
      <p:ext uri="{BB962C8B-B14F-4D97-AF65-F5344CB8AC3E}">
        <p14:creationId xmlns:p14="http://schemas.microsoft.com/office/powerpoint/2010/main" val="149364530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99456" y="836712"/>
            <a:ext cx="9693244" cy="5400774"/>
          </a:xfrm>
          <a:prstGeom prst="rect">
            <a:avLst/>
          </a:prstGeom>
          <a:solidFill>
            <a:schemeClr val="accent1">
              <a:lumMod val="20000"/>
              <a:lumOff val="80000"/>
              <a:alpha val="80000"/>
            </a:schemeClr>
          </a:solidFill>
          <a:ln>
            <a:noFill/>
          </a:ln>
          <a:effectLst>
            <a:softEdge rad="127000"/>
          </a:effectLst>
        </p:spPr>
        <p:style>
          <a:lnRef idx="0">
            <a:scrgbClr r="0" g="0" b="0"/>
          </a:lnRef>
          <a:fillRef idx="0">
            <a:scrgbClr r="0" g="0" b="0"/>
          </a:fillRef>
          <a:effectRef idx="0">
            <a:scrgbClr r="0" g="0" b="0"/>
          </a:effectRef>
          <a:fontRef idx="minor">
            <a:schemeClr val="lt1"/>
          </a:fontRef>
        </p:style>
        <p:txBody>
          <a:bodyPr rtlCol="0" anchor="ctr"/>
          <a:lstStyle/>
          <a:p>
            <a:pPr algn="ctr"/>
            <a:r>
              <a:rPr lang="uk-UA" sz="3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Не є </a:t>
            </a:r>
            <a:r>
              <a:rPr lang="uk-UA" sz="3200" b="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булінгом</a:t>
            </a:r>
            <a:r>
              <a:rPr lang="uk-UA" sz="3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r>
              <a:rPr lang="uk-UA" sz="3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uk-UA" sz="3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uk-UA" sz="3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uk-UA" sz="3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uk-UA" sz="3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фізичні ушкодження, спричинені випадково (під час змагань, гри тощо);</a:t>
            </a:r>
            <a:br>
              <a:rPr lang="uk-UA" sz="3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uk-UA" sz="3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необразливі жарти, емоційна спроба вирішити конфлікт, гучні суперечки;</a:t>
            </a:r>
            <a:br>
              <a:rPr lang="uk-UA" sz="3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uk-UA" sz="3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випадкове псування речей;</a:t>
            </a:r>
            <a:br>
              <a:rPr lang="uk-UA" sz="3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uk-UA" sz="3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залицяння (знаки уваги, прийнятні стосунки);</a:t>
            </a:r>
            <a:br>
              <a:rPr lang="uk-UA" sz="3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uk-UA" sz="3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спори, словесні перепалки, поодинокі образливі коментарі в соціальних мережах. </a:t>
            </a:r>
            <a:endParaRPr lang="uk-UA" sz="3200" dirty="0">
              <a:solidFill>
                <a:schemeClr val="tx1"/>
              </a:solidFill>
            </a:endParaRPr>
          </a:p>
        </p:txBody>
      </p:sp>
    </p:spTree>
    <p:extLst>
      <p:ext uri="{BB962C8B-B14F-4D97-AF65-F5344CB8AC3E}">
        <p14:creationId xmlns:p14="http://schemas.microsoft.com/office/powerpoint/2010/main" val="22684426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423593" y="332656"/>
            <a:ext cx="7054596" cy="870651"/>
          </a:xfrm>
          <a:solidFill>
            <a:schemeClr val="accent1">
              <a:lumMod val="20000"/>
              <a:lumOff val="80000"/>
              <a:alpha val="50000"/>
            </a:schemeClr>
          </a:solidFill>
          <a:effectLst>
            <a:softEdge rad="31750"/>
          </a:effectLst>
        </p:spPr>
        <p:txBody>
          <a:bodyPr>
            <a:normAutofit fontScale="90000"/>
          </a:bodyPr>
          <a:lstStyle/>
          <a:p>
            <a:r>
              <a:rPr lang="uk-UA" b="1" dirty="0" smtClean="0">
                <a:effectLst>
                  <a:outerShdw blurRad="38100" dist="38100" dir="2700000" algn="tl">
                    <a:srgbClr val="000000">
                      <a:alpha val="43137"/>
                    </a:srgbClr>
                  </a:outerShdw>
                </a:effectLst>
                <a:latin typeface="Times New Roman" pitchFamily="18" charset="0"/>
                <a:cs typeface="Times New Roman" pitchFamily="18" charset="0"/>
              </a:rPr>
              <a:t/>
            </a:r>
            <a:br>
              <a:rPr lang="uk-UA" b="1" dirty="0" smtClean="0">
                <a:effectLst>
                  <a:outerShdw blurRad="38100" dist="38100" dir="2700000" algn="tl">
                    <a:srgbClr val="000000">
                      <a:alpha val="43137"/>
                    </a:srgbClr>
                  </a:outerShdw>
                </a:effectLst>
                <a:latin typeface="Times New Roman" pitchFamily="18" charset="0"/>
                <a:cs typeface="Times New Roman" pitchFamily="18" charset="0"/>
              </a:rPr>
            </a:br>
            <a:r>
              <a:rPr lang="uk-UA" b="1" dirty="0" smtClean="0">
                <a:effectLst>
                  <a:outerShdw blurRad="38100" dist="38100" dir="2700000" algn="tl">
                    <a:srgbClr val="000000">
                      <a:alpha val="43137"/>
                    </a:srgbClr>
                  </a:outerShdw>
                </a:effectLst>
                <a:latin typeface="Times New Roman" pitchFamily="18" charset="0"/>
                <a:cs typeface="Times New Roman" pitchFamily="18" charset="0"/>
              </a:rPr>
              <a:t/>
            </a:r>
            <a:br>
              <a:rPr lang="uk-UA" b="1" dirty="0" smtClean="0">
                <a:effectLst>
                  <a:outerShdw blurRad="38100" dist="38100" dir="2700000" algn="tl">
                    <a:srgbClr val="000000">
                      <a:alpha val="43137"/>
                    </a:srgbClr>
                  </a:outerShdw>
                </a:effectLst>
                <a:latin typeface="Times New Roman" pitchFamily="18" charset="0"/>
                <a:cs typeface="Times New Roman" pitchFamily="18" charset="0"/>
              </a:rPr>
            </a:br>
            <a:r>
              <a:rPr lang="uk-UA" b="1" dirty="0" smtClean="0">
                <a:effectLst>
                  <a:outerShdw blurRad="38100" dist="38100" dir="2700000" algn="tl">
                    <a:srgbClr val="000000">
                      <a:alpha val="43137"/>
                    </a:srgbClr>
                  </a:outerShdw>
                </a:effectLst>
                <a:latin typeface="Times New Roman" pitchFamily="18" charset="0"/>
                <a:cs typeface="Times New Roman" pitchFamily="18" charset="0"/>
              </a:rPr>
              <a:t/>
            </a:r>
            <a:br>
              <a:rPr lang="uk-UA" b="1" dirty="0" smtClean="0">
                <a:effectLst>
                  <a:outerShdw blurRad="38100" dist="38100" dir="2700000" algn="tl">
                    <a:srgbClr val="000000">
                      <a:alpha val="43137"/>
                    </a:srgbClr>
                  </a:outerShdw>
                </a:effectLst>
                <a:latin typeface="Times New Roman" pitchFamily="18" charset="0"/>
                <a:cs typeface="Times New Roman" pitchFamily="18" charset="0"/>
              </a:rPr>
            </a:br>
            <a:r>
              <a:rPr lang="uk-UA" b="1" dirty="0" smtClean="0">
                <a:effectLst>
                  <a:outerShdw blurRad="38100" dist="38100" dir="2700000" algn="tl">
                    <a:srgbClr val="000000">
                      <a:alpha val="43137"/>
                    </a:srgbClr>
                  </a:outerShdw>
                </a:effectLst>
                <a:latin typeface="Times New Roman" pitchFamily="18" charset="0"/>
                <a:cs typeface="Times New Roman" pitchFamily="18" charset="0"/>
              </a:rPr>
              <a:t>Не  кожен конфлікт є </a:t>
            </a:r>
            <a:r>
              <a:rPr lang="uk-UA" b="1" dirty="0" err="1" smtClean="0">
                <a:effectLst>
                  <a:outerShdw blurRad="38100" dist="38100" dir="2700000" algn="tl">
                    <a:srgbClr val="000000">
                      <a:alpha val="43137"/>
                    </a:srgbClr>
                  </a:outerShdw>
                </a:effectLst>
                <a:latin typeface="Times New Roman" pitchFamily="18" charset="0"/>
                <a:cs typeface="Times New Roman" pitchFamily="18" charset="0"/>
              </a:rPr>
              <a:t>булінгом</a:t>
            </a:r>
            <a:r>
              <a:rPr lang="uk-UA" dirty="0" smtClean="0">
                <a:effectLst>
                  <a:outerShdw blurRad="38100" dist="38100" dir="2700000" algn="tl">
                    <a:srgbClr val="000000">
                      <a:alpha val="43137"/>
                    </a:srgbClr>
                  </a:outerShdw>
                </a:effectLst>
                <a:latin typeface="Times New Roman" pitchFamily="18" charset="0"/>
                <a:cs typeface="Times New Roman" pitchFamily="18" charset="0"/>
              </a:rPr>
              <a:t/>
            </a:r>
            <a:br>
              <a:rPr lang="uk-UA" dirty="0" smtClean="0">
                <a:effectLst>
                  <a:outerShdw blurRad="38100" dist="38100" dir="2700000" algn="tl">
                    <a:srgbClr val="000000">
                      <a:alpha val="43137"/>
                    </a:srgbClr>
                  </a:outerShdw>
                </a:effectLst>
                <a:latin typeface="Times New Roman" pitchFamily="18" charset="0"/>
                <a:cs typeface="Times New Roman" pitchFamily="18" charset="0"/>
              </a:rPr>
            </a:br>
            <a:r>
              <a:rPr lang="uk-UA" dirty="0" smtClean="0">
                <a:effectLst>
                  <a:outerShdw blurRad="38100" dist="38100" dir="2700000" algn="tl">
                    <a:srgbClr val="000000">
                      <a:alpha val="43137"/>
                    </a:srgbClr>
                  </a:outerShdw>
                </a:effectLst>
                <a:latin typeface="Times New Roman" pitchFamily="18" charset="0"/>
                <a:cs typeface="Times New Roman" pitchFamily="18" charset="0"/>
              </a:rPr>
              <a:t/>
            </a:r>
            <a:br>
              <a:rPr lang="uk-UA" dirty="0" smtClean="0">
                <a:effectLst>
                  <a:outerShdw blurRad="38100" dist="38100" dir="2700000" algn="tl">
                    <a:srgbClr val="000000">
                      <a:alpha val="43137"/>
                    </a:srgbClr>
                  </a:outerShdw>
                </a:effectLst>
                <a:latin typeface="Times New Roman" pitchFamily="18" charset="0"/>
                <a:cs typeface="Times New Roman" pitchFamily="18" charset="0"/>
              </a:rPr>
            </a:br>
            <a:r>
              <a:rPr lang="uk-UA" sz="1625" dirty="0">
                <a:effectLst>
                  <a:outerShdw blurRad="38100" dist="38100" dir="2700000" algn="tl">
                    <a:srgbClr val="000000">
                      <a:alpha val="43137"/>
                    </a:srgbClr>
                  </a:outerShdw>
                </a:effectLst>
                <a:latin typeface="Times New Roman" pitchFamily="18" charset="0"/>
                <a:cs typeface="Times New Roman" pitchFamily="18" charset="0"/>
              </a:rPr>
              <a:t/>
            </a:r>
            <a:br>
              <a:rPr lang="uk-UA" sz="1625" dirty="0">
                <a:effectLst>
                  <a:outerShdw blurRad="38100" dist="38100" dir="2700000" algn="tl">
                    <a:srgbClr val="000000">
                      <a:alpha val="43137"/>
                    </a:srgbClr>
                  </a:outerShdw>
                </a:effectLst>
                <a:latin typeface="Times New Roman" pitchFamily="18" charset="0"/>
                <a:cs typeface="Times New Roman" pitchFamily="18" charset="0"/>
              </a:rPr>
            </a:br>
            <a:r>
              <a:rPr lang="uk-UA" dirty="0" smtClean="0">
                <a:effectLst>
                  <a:outerShdw blurRad="38100" dist="38100" dir="2700000" algn="tl">
                    <a:srgbClr val="000000">
                      <a:alpha val="43137"/>
                    </a:srgbClr>
                  </a:outerShdw>
                </a:effectLst>
                <a:latin typeface="Times New Roman" pitchFamily="18" charset="0"/>
                <a:cs typeface="Times New Roman" pitchFamily="18" charset="0"/>
              </a:rPr>
              <a:t/>
            </a:r>
            <a:br>
              <a:rPr lang="uk-UA" dirty="0" smtClean="0">
                <a:effectLst>
                  <a:outerShdw blurRad="38100" dist="38100" dir="2700000" algn="tl">
                    <a:srgbClr val="000000">
                      <a:alpha val="43137"/>
                    </a:srgbClr>
                  </a:outerShdw>
                </a:effectLst>
                <a:latin typeface="Times New Roman" pitchFamily="18" charset="0"/>
                <a:cs typeface="Times New Roman" pitchFamily="18" charset="0"/>
              </a:rPr>
            </a:br>
            <a:r>
              <a:rPr lang="uk-UA"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uk-UA"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1437433" y="1319738"/>
            <a:ext cx="9026915" cy="5493812"/>
          </a:xfrm>
          <a:prstGeom prst="rect">
            <a:avLst/>
          </a:prstGeom>
          <a:solidFill>
            <a:schemeClr val="accent1">
              <a:lumMod val="20000"/>
              <a:lumOff val="80000"/>
              <a:alpha val="80000"/>
            </a:schemeClr>
          </a:solidFill>
          <a:ln>
            <a:noFill/>
          </a:ln>
          <a:effectLst>
            <a:softEdge rad="127000"/>
          </a:effectLst>
        </p:spPr>
        <p:txBody>
          <a:bodyPr wrap="square" numCol="2" spcCol="720000" rtlCol="0">
            <a:spAutoFit/>
          </a:bodyPr>
          <a:lstStyle/>
          <a:p>
            <a:pPr marL="174625" lvl="1" algn="ctr">
              <a:tabLst>
                <a:tab pos="3584575" algn="l"/>
              </a:tabLst>
            </a:pPr>
            <a:r>
              <a:rPr lang="uk-UA" sz="2925" b="1" dirty="0">
                <a:effectLst>
                  <a:outerShdw blurRad="38100" dist="38100" dir="2700000" algn="tl">
                    <a:srgbClr val="000000">
                      <a:alpha val="43137"/>
                    </a:srgbClr>
                  </a:outerShdw>
                </a:effectLst>
                <a:latin typeface="Times New Roman" pitchFamily="18" charset="0"/>
                <a:cs typeface="Times New Roman" pitchFamily="18" charset="0"/>
              </a:rPr>
              <a:t>К О Н Ф Л І К Т </a:t>
            </a:r>
          </a:p>
          <a:p>
            <a:pPr marL="174625" lvl="1" algn="ctr">
              <a:tabLst>
                <a:tab pos="3584575" algn="l"/>
              </a:tabLst>
            </a:pPr>
            <a:r>
              <a:rPr lang="uk-UA" sz="2925" dirty="0">
                <a:effectLst>
                  <a:outerShdw blurRad="38100" dist="38100" dir="2700000" algn="tl">
                    <a:srgbClr val="000000">
                      <a:alpha val="43137"/>
                    </a:srgbClr>
                  </a:outerShdw>
                </a:effectLst>
                <a:latin typeface="Times New Roman" pitchFamily="18" charset="0"/>
                <a:cs typeface="Times New Roman" pitchFamily="18" charset="0"/>
              </a:rPr>
              <a:t/>
            </a:r>
            <a:br>
              <a:rPr lang="uk-UA" sz="2925" dirty="0">
                <a:effectLst>
                  <a:outerShdw blurRad="38100" dist="38100" dir="2700000" algn="tl">
                    <a:srgbClr val="000000">
                      <a:alpha val="43137"/>
                    </a:srgbClr>
                  </a:outerShdw>
                </a:effectLst>
                <a:latin typeface="Times New Roman" pitchFamily="18" charset="0"/>
                <a:cs typeface="Times New Roman" pitchFamily="18" charset="0"/>
              </a:rPr>
            </a:br>
            <a:r>
              <a:rPr lang="uk-UA" sz="2925" dirty="0">
                <a:effectLst>
                  <a:outerShdw blurRad="38100" dist="38100" dir="2700000" algn="tl">
                    <a:srgbClr val="000000">
                      <a:alpha val="43137"/>
                    </a:srgbClr>
                  </a:outerShdw>
                </a:effectLst>
                <a:latin typeface="Times New Roman" pitchFamily="18" charset="0"/>
                <a:cs typeface="Times New Roman" pitchFamily="18" charset="0"/>
              </a:rPr>
              <a:t>- Одноразовий, неповторюваний акт</a:t>
            </a:r>
          </a:p>
          <a:p>
            <a:pPr marL="174625" lvl="1" algn="ctr">
              <a:tabLst>
                <a:tab pos="3584575" algn="l"/>
              </a:tabLst>
            </a:pPr>
            <a:r>
              <a:rPr lang="uk-UA" sz="2925" dirty="0">
                <a:effectLst>
                  <a:outerShdw blurRad="38100" dist="38100" dir="2700000" algn="tl">
                    <a:srgbClr val="000000">
                      <a:alpha val="43137"/>
                    </a:srgbClr>
                  </a:outerShdw>
                </a:effectLst>
                <a:latin typeface="Times New Roman" pitchFamily="18" charset="0"/>
                <a:cs typeface="Times New Roman" pitchFamily="18" charset="0"/>
              </a:rPr>
              <a:t/>
            </a:r>
            <a:br>
              <a:rPr lang="uk-UA" sz="2925" dirty="0">
                <a:effectLst>
                  <a:outerShdw blurRad="38100" dist="38100" dir="2700000" algn="tl">
                    <a:srgbClr val="000000">
                      <a:alpha val="43137"/>
                    </a:srgbClr>
                  </a:outerShdw>
                </a:effectLst>
                <a:latin typeface="Times New Roman" pitchFamily="18" charset="0"/>
                <a:cs typeface="Times New Roman" pitchFamily="18" charset="0"/>
              </a:rPr>
            </a:br>
            <a:r>
              <a:rPr lang="uk-UA" sz="2925" dirty="0">
                <a:effectLst>
                  <a:outerShdw blurRad="38100" dist="38100" dir="2700000" algn="tl">
                    <a:srgbClr val="000000">
                      <a:alpha val="43137"/>
                    </a:srgbClr>
                  </a:outerShdw>
                </a:effectLst>
                <a:latin typeface="Times New Roman" pitchFamily="18" charset="0"/>
                <a:cs typeface="Times New Roman" pitchFamily="18" charset="0"/>
              </a:rPr>
              <a:t>- Незгода, розбіжність думок</a:t>
            </a:r>
          </a:p>
          <a:p>
            <a:pPr marL="174625" lvl="1" algn="ctr">
              <a:tabLst>
                <a:tab pos="3584575" algn="l"/>
              </a:tabLst>
            </a:pPr>
            <a:endParaRPr lang="uk-UA" sz="2925" dirty="0" smtClean="0">
              <a:effectLst>
                <a:outerShdw blurRad="38100" dist="38100" dir="2700000" algn="tl">
                  <a:srgbClr val="000000">
                    <a:alpha val="43137"/>
                  </a:srgbClr>
                </a:outerShdw>
              </a:effectLst>
              <a:latin typeface="Times New Roman" pitchFamily="18" charset="0"/>
              <a:cs typeface="Times New Roman" pitchFamily="18" charset="0"/>
            </a:endParaRPr>
          </a:p>
          <a:p>
            <a:pPr marL="174625" lvl="1" algn="ctr">
              <a:tabLst>
                <a:tab pos="3584575" algn="l"/>
              </a:tabLst>
            </a:pPr>
            <a:r>
              <a:rPr lang="uk-UA" sz="2925" dirty="0">
                <a:effectLst>
                  <a:outerShdw blurRad="38100" dist="38100" dir="2700000" algn="tl">
                    <a:srgbClr val="000000">
                      <a:alpha val="43137"/>
                    </a:srgbClr>
                  </a:outerShdw>
                </a:effectLst>
                <a:latin typeface="Times New Roman" pitchFamily="18" charset="0"/>
                <a:cs typeface="Times New Roman" pitchFamily="18" charset="0"/>
              </a:rPr>
              <a:t/>
            </a:r>
            <a:br>
              <a:rPr lang="uk-UA" sz="2925" dirty="0">
                <a:effectLst>
                  <a:outerShdw blurRad="38100" dist="38100" dir="2700000" algn="tl">
                    <a:srgbClr val="000000">
                      <a:alpha val="43137"/>
                    </a:srgbClr>
                  </a:outerShdw>
                </a:effectLst>
                <a:latin typeface="Times New Roman" pitchFamily="18" charset="0"/>
                <a:cs typeface="Times New Roman" pitchFamily="18" charset="0"/>
              </a:rPr>
            </a:br>
            <a:r>
              <a:rPr lang="uk-UA" sz="2925" dirty="0">
                <a:effectLst>
                  <a:outerShdw blurRad="38100" dist="38100" dir="2700000" algn="tl">
                    <a:srgbClr val="000000">
                      <a:alpha val="43137"/>
                    </a:srgbClr>
                  </a:outerShdw>
                </a:effectLst>
                <a:latin typeface="Times New Roman" pitchFamily="18" charset="0"/>
                <a:cs typeface="Times New Roman" pitchFamily="18" charset="0"/>
              </a:rPr>
              <a:t>- Рівність </a:t>
            </a:r>
            <a:r>
              <a:rPr lang="uk-UA" sz="2925" dirty="0" smtClean="0">
                <a:effectLst>
                  <a:outerShdw blurRad="38100" dist="38100" dir="2700000" algn="tl">
                    <a:srgbClr val="000000">
                      <a:alpha val="43137"/>
                    </a:srgbClr>
                  </a:outerShdw>
                </a:effectLst>
                <a:latin typeface="Times New Roman" pitchFamily="18" charset="0"/>
                <a:cs typeface="Times New Roman" pitchFamily="18" charset="0"/>
              </a:rPr>
              <a:t>сил</a:t>
            </a:r>
          </a:p>
          <a:p>
            <a:pPr marL="174625" lvl="1" algn="ctr">
              <a:tabLst>
                <a:tab pos="3584575" algn="l"/>
              </a:tabLst>
            </a:pPr>
            <a:endParaRPr lang="uk-UA" sz="2925" dirty="0" smtClean="0">
              <a:effectLst>
                <a:outerShdw blurRad="38100" dist="38100" dir="2700000" algn="tl">
                  <a:srgbClr val="000000">
                    <a:alpha val="43137"/>
                  </a:srgbClr>
                </a:outerShdw>
              </a:effectLst>
              <a:latin typeface="Times New Roman" pitchFamily="18" charset="0"/>
              <a:cs typeface="Times New Roman" pitchFamily="18" charset="0"/>
            </a:endParaRPr>
          </a:p>
          <a:p>
            <a:pPr marL="174625" lvl="1" algn="ctr">
              <a:tabLst>
                <a:tab pos="3584575" algn="l"/>
              </a:tabLst>
            </a:pPr>
            <a:r>
              <a:rPr lang="uk-UA" sz="2925" dirty="0">
                <a:effectLst>
                  <a:outerShdw blurRad="38100" dist="38100" dir="2700000" algn="tl">
                    <a:srgbClr val="000000">
                      <a:alpha val="43137"/>
                    </a:srgbClr>
                  </a:outerShdw>
                </a:effectLst>
                <a:latin typeface="Times New Roman" pitchFamily="18" charset="0"/>
                <a:cs typeface="Times New Roman" pitchFamily="18" charset="0"/>
              </a:rPr>
              <a:t/>
            </a:r>
            <a:br>
              <a:rPr lang="uk-UA" sz="2925" dirty="0">
                <a:effectLst>
                  <a:outerShdw blurRad="38100" dist="38100" dir="2700000" algn="tl">
                    <a:srgbClr val="000000">
                      <a:alpha val="43137"/>
                    </a:srgbClr>
                  </a:outerShdw>
                </a:effectLst>
                <a:latin typeface="Times New Roman" pitchFamily="18" charset="0"/>
                <a:cs typeface="Times New Roman" pitchFamily="18" charset="0"/>
              </a:rPr>
            </a:br>
            <a:r>
              <a:rPr lang="uk-UA" sz="2925" b="1" dirty="0" smtClean="0">
                <a:effectLst>
                  <a:outerShdw blurRad="38100" dist="38100" dir="2700000" algn="tl">
                    <a:srgbClr val="000000">
                      <a:alpha val="43137"/>
                    </a:srgbClr>
                  </a:outerShdw>
                </a:effectLst>
                <a:latin typeface="Times New Roman" pitchFamily="18" charset="0"/>
                <a:cs typeface="Times New Roman" pitchFamily="18" charset="0"/>
              </a:rPr>
              <a:t>Б </a:t>
            </a:r>
            <a:r>
              <a:rPr lang="uk-UA" sz="2925" b="1" dirty="0">
                <a:effectLst>
                  <a:outerShdw blurRad="38100" dist="38100" dir="2700000" algn="tl">
                    <a:srgbClr val="000000">
                      <a:alpha val="43137"/>
                    </a:srgbClr>
                  </a:outerShdw>
                </a:effectLst>
                <a:latin typeface="Times New Roman" pitchFamily="18" charset="0"/>
                <a:cs typeface="Times New Roman" pitchFamily="18" charset="0"/>
              </a:rPr>
              <a:t>У Л І Н Г</a:t>
            </a:r>
            <a:r>
              <a:rPr lang="uk-UA" sz="2925" dirty="0">
                <a:effectLst>
                  <a:outerShdw blurRad="38100" dist="38100" dir="2700000" algn="tl">
                    <a:srgbClr val="000000">
                      <a:alpha val="43137"/>
                    </a:srgbClr>
                  </a:outerShdw>
                </a:effectLst>
                <a:latin typeface="Times New Roman" pitchFamily="18" charset="0"/>
                <a:cs typeface="Times New Roman" pitchFamily="18" charset="0"/>
              </a:rPr>
              <a:t> </a:t>
            </a:r>
          </a:p>
          <a:p>
            <a:pPr marL="174625" lvl="1" algn="ctr">
              <a:tabLst>
                <a:tab pos="3584575" algn="l"/>
              </a:tabLst>
            </a:pPr>
            <a:r>
              <a:rPr lang="uk-UA" sz="2925" dirty="0">
                <a:effectLst>
                  <a:outerShdw blurRad="38100" dist="38100" dir="2700000" algn="tl">
                    <a:srgbClr val="000000">
                      <a:alpha val="43137"/>
                    </a:srgbClr>
                  </a:outerShdw>
                </a:effectLst>
                <a:latin typeface="Times New Roman" pitchFamily="18" charset="0"/>
                <a:cs typeface="Times New Roman" pitchFamily="18" charset="0"/>
              </a:rPr>
              <a:t/>
            </a:r>
            <a:br>
              <a:rPr lang="uk-UA" sz="2925" dirty="0">
                <a:effectLst>
                  <a:outerShdw blurRad="38100" dist="38100" dir="2700000" algn="tl">
                    <a:srgbClr val="000000">
                      <a:alpha val="43137"/>
                    </a:srgbClr>
                  </a:outerShdw>
                </a:effectLst>
                <a:latin typeface="Times New Roman" pitchFamily="18" charset="0"/>
                <a:cs typeface="Times New Roman" pitchFamily="18" charset="0"/>
              </a:rPr>
            </a:br>
            <a:r>
              <a:rPr lang="uk-UA" sz="2925" dirty="0">
                <a:effectLst>
                  <a:outerShdw blurRad="38100" dist="38100" dir="2700000" algn="tl">
                    <a:srgbClr val="000000">
                      <a:alpha val="43137"/>
                    </a:srgbClr>
                  </a:outerShdw>
                </a:effectLst>
                <a:latin typeface="Times New Roman" pitchFamily="18" charset="0"/>
                <a:cs typeface="Times New Roman" pitchFamily="18" charset="0"/>
              </a:rPr>
              <a:t>- Тривалі, повторювані дії</a:t>
            </a:r>
          </a:p>
          <a:p>
            <a:pPr marL="174625" lvl="1" algn="ctr">
              <a:tabLst>
                <a:tab pos="3584575" algn="l"/>
              </a:tabLst>
            </a:pPr>
            <a:r>
              <a:rPr lang="uk-UA" sz="2925" dirty="0">
                <a:effectLst>
                  <a:outerShdw blurRad="38100" dist="38100" dir="2700000" algn="tl">
                    <a:srgbClr val="000000">
                      <a:alpha val="43137"/>
                    </a:srgbClr>
                  </a:outerShdw>
                </a:effectLst>
                <a:latin typeface="Times New Roman" pitchFamily="18" charset="0"/>
                <a:cs typeface="Times New Roman" pitchFamily="18" charset="0"/>
              </a:rPr>
              <a:t/>
            </a:r>
            <a:br>
              <a:rPr lang="uk-UA" sz="2925" dirty="0">
                <a:effectLst>
                  <a:outerShdw blurRad="38100" dist="38100" dir="2700000" algn="tl">
                    <a:srgbClr val="000000">
                      <a:alpha val="43137"/>
                    </a:srgbClr>
                  </a:outerShdw>
                </a:effectLst>
                <a:latin typeface="Times New Roman" pitchFamily="18" charset="0"/>
                <a:cs typeface="Times New Roman" pitchFamily="18" charset="0"/>
              </a:rPr>
            </a:br>
            <a:r>
              <a:rPr lang="uk-UA" sz="2925" dirty="0">
                <a:effectLst>
                  <a:outerShdw blurRad="38100" dist="38100" dir="2700000" algn="tl">
                    <a:srgbClr val="000000">
                      <a:alpha val="43137"/>
                    </a:srgbClr>
                  </a:outerShdw>
                </a:effectLst>
                <a:latin typeface="Times New Roman" pitchFamily="18" charset="0"/>
                <a:cs typeface="Times New Roman" pitchFamily="18" charset="0"/>
              </a:rPr>
              <a:t>- Агресивна поведінка з метою завдати шкоду та принизити</a:t>
            </a:r>
          </a:p>
          <a:p>
            <a:pPr marL="174625" lvl="1" algn="ctr">
              <a:tabLst>
                <a:tab pos="3584575" algn="l"/>
              </a:tabLst>
            </a:pPr>
            <a:r>
              <a:rPr lang="uk-UA" sz="2925" dirty="0">
                <a:effectLst>
                  <a:outerShdw blurRad="38100" dist="38100" dir="2700000" algn="tl">
                    <a:srgbClr val="000000">
                      <a:alpha val="43137"/>
                    </a:srgbClr>
                  </a:outerShdw>
                </a:effectLst>
                <a:latin typeface="Times New Roman" pitchFamily="18" charset="0"/>
                <a:cs typeface="Times New Roman" pitchFamily="18" charset="0"/>
              </a:rPr>
              <a:t/>
            </a:r>
            <a:br>
              <a:rPr lang="uk-UA" sz="2925" dirty="0">
                <a:effectLst>
                  <a:outerShdw blurRad="38100" dist="38100" dir="2700000" algn="tl">
                    <a:srgbClr val="000000">
                      <a:alpha val="43137"/>
                    </a:srgbClr>
                  </a:outerShdw>
                </a:effectLst>
                <a:latin typeface="Times New Roman" pitchFamily="18" charset="0"/>
                <a:cs typeface="Times New Roman" pitchFamily="18" charset="0"/>
              </a:rPr>
            </a:br>
            <a:r>
              <a:rPr lang="uk-UA" sz="2925" dirty="0">
                <a:effectLst>
                  <a:outerShdw blurRad="38100" dist="38100" dir="2700000" algn="tl">
                    <a:srgbClr val="000000">
                      <a:alpha val="43137"/>
                    </a:srgbClr>
                  </a:outerShdw>
                </a:effectLst>
                <a:latin typeface="Times New Roman" pitchFamily="18" charset="0"/>
                <a:cs typeface="Times New Roman" pitchFamily="18" charset="0"/>
              </a:rPr>
              <a:t>- </a:t>
            </a:r>
            <a:r>
              <a:rPr lang="uk-UA" sz="2925" dirty="0" smtClean="0">
                <a:effectLst>
                  <a:outerShdw blurRad="38100" dist="38100" dir="2700000" algn="tl">
                    <a:srgbClr val="000000">
                      <a:alpha val="43137"/>
                    </a:srgbClr>
                  </a:outerShdw>
                </a:effectLst>
                <a:latin typeface="Times New Roman" pitchFamily="18" charset="0"/>
                <a:cs typeface="Times New Roman" pitchFamily="18" charset="0"/>
              </a:rPr>
              <a:t>Нерівність </a:t>
            </a:r>
            <a:r>
              <a:rPr lang="uk-UA" sz="2925" dirty="0">
                <a:effectLst>
                  <a:outerShdw blurRad="38100" dist="38100" dir="2700000" algn="tl">
                    <a:srgbClr val="000000">
                      <a:alpha val="43137"/>
                    </a:srgbClr>
                  </a:outerShdw>
                </a:effectLst>
                <a:latin typeface="Times New Roman" pitchFamily="18" charset="0"/>
                <a:cs typeface="Times New Roman" pitchFamily="18" charset="0"/>
              </a:rPr>
              <a:t>сил</a:t>
            </a:r>
            <a:endParaRPr lang="uk-UA" sz="2925"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55439" y="764704"/>
            <a:ext cx="10081121" cy="5544616"/>
          </a:xfrm>
          <a:prstGeom prst="rect">
            <a:avLst/>
          </a:prstGeom>
          <a:solidFill>
            <a:schemeClr val="accent1">
              <a:lumMod val="20000"/>
              <a:lumOff val="80000"/>
              <a:alpha val="8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4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ВИДИ БУЛІНГУ: </a:t>
            </a:r>
          </a:p>
          <a:p>
            <a:pPr lvl="0"/>
            <a:endParaRPr lang="uk-UA"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r>
              <a:rPr lang="uk-UA"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фізичний</a:t>
            </a:r>
            <a:r>
              <a:rPr lang="uk-UA"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(штовхання, підніжки, зачіпання, бійки, стусани, ляпаси, нанесення тілесних пошкоджень);</a:t>
            </a:r>
          </a:p>
          <a:p>
            <a:pPr lvl="0"/>
            <a:endParaRPr lang="uk-UA"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r>
              <a:rPr lang="uk-UA"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психологічний </a:t>
            </a:r>
            <a:r>
              <a:rPr lang="uk-UA"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(принизливі погляди, жести, образливі рухи тіла, міміка обличчя, поширення образливих чуток, ізоляція, ігнорування, погрози, жарти, маніпуляції, шантаж);</a:t>
            </a:r>
          </a:p>
          <a:p>
            <a:pPr lvl="0"/>
            <a:endParaRPr lang="uk-UA"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r>
              <a:rPr lang="uk-UA"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економічний</a:t>
            </a:r>
            <a:r>
              <a:rPr lang="uk-UA"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(крадіжки, пошкодження чи знищення одягу та інших особистих речей, вимагання грошей);</a:t>
            </a:r>
          </a:p>
          <a:p>
            <a:pPr lvl="0"/>
            <a:endParaRPr lang="uk-UA" sz="26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634</Words>
  <Application>Microsoft Office PowerPoint</Application>
  <PresentationFormat>Широкоэкранный</PresentationFormat>
  <Paragraphs>80</Paragraphs>
  <Slides>17</Slides>
  <Notes>4</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Не  кожен конфлікт є булінгом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Станіслав Поляк</cp:lastModifiedBy>
  <cp:revision>117</cp:revision>
  <dcterms:created xsi:type="dcterms:W3CDTF">2019-09-17T12:36:13Z</dcterms:created>
  <dcterms:modified xsi:type="dcterms:W3CDTF">2019-09-18T12:06:31Z</dcterms:modified>
</cp:coreProperties>
</file>